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2.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4750bb96-41a6-5a3c-fa71-88fd8fe94e02}">
          <p14:sldIdLst>
            <p14:sldId id="256"/>
          </p14:sldIdLst>
        </p14:section>
        <p14:section name="The organization" id="{166058bf-7bb3-1108-e784-d1c79554d8d4}">
          <p14:sldIdLst>
            <p14:sldId id="257"/>
            <p14:sldId id="258"/>
          </p14:sldIdLst>
        </p14:section>
        <p14:section name="Findings" id="{73fcf1b9-5adc-9056-352f-b95894b82bb1}">
          <p14:sldIdLst>
            <p14:sldId id="259"/>
            <p14:sldId id="260"/>
            <p14:sldId id="261"/>
            <p14:sldId id="262"/>
            <p14:sldId id="263"/>
            <p14:sldId id="264"/>
          </p14:sldIdLst>
        </p14:section>
        <p14:section name="SWOT and recommendations" id="{b0a09f51-37a4-e200-87c0-0081688ca66b}">
          <p14:sldIdLst>
            <p14:sldId id="265"/>
            <p14:sldId id="266"/>
            <p14:sldId id="267"/>
          </p14:sldIdLst>
        </p14:section>
        <p14:section name="Closing" id="{14154d33-f4d4-5af3-1a73-5d072b4b5d67}">
          <p14:sldIdLst>
            <p14:sldId id="268"/>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4D4D4F"/>
                </a:solidFill>
                <a:latin typeface="+mn-lt"/>
              </a:defRPr>
            </a:pPr>
            <a:r>
              <a:rPr sz="1000" b="0" i="0" u="none" strike="noStrike">
                <a:solidFill>
                  <a:srgbClr val="4D4D4F"/>
                </a:solidFill>
                <a:latin typeface="+mn-lt"/>
              </a:rPr>
              <a:t>Likes on the last five static posts</a:t>
            </a:r>
          </a:p>
        </c:rich>
      </c:tx>
      <c:layout/>
      <c:overlay val="0"/>
    </c:title>
    <c:autoTitleDeleted val="0"/>
    <c:plotArea>
      <c:layout/>
      <c:barChart>
        <c:barDir val="col"/>
        <c:grouping val="clustered"/>
        <c:varyColors val="0"/>
        <c:ser>
          <c:idx val="0"/>
          <c:order val="0"/>
          <c:tx>
            <c:strRef>
              <c:f>Sheet1!$B$1</c:f>
              <c:strCache>
                <c:ptCount val="1"/>
                <c:pt idx="0">
                  <c:v>Likes</c:v>
                </c:pt>
              </c:strCache>
            </c:strRef>
          </c:tx>
          <c:spPr>
            <a:solidFill>
              <a:srgbClr val="00853E"/>
            </a:solidFill>
            <a:effectLst/>
          </c:spPr>
          <c:invertIfNegative val="0"/>
          <c:dLbls>
            <c:numFmt formatCode="#,##0" sourceLinked="0"/>
            <c:txPr>
              <a:bodyPr/>
              <a:lstStyle/>
              <a:p>
                <a:pPr>
                  <a:defRPr b="0" i="0" strike="noStrike" sz="1000" u="none">
                    <a:solidFill>
                      <a:srgbClr val="4D4D4F"/>
                    </a:solidFill>
                    <a:latin typeface="+mn-lt"/>
                  </a:defRPr>
                </a:pPr>
              </a:p>
            </c:txPr>
            <c:showLegendKey val="0"/>
            <c:showVal val="1"/>
            <c:showCatName val="0"/>
            <c:showSerName val="0"/>
            <c:showPercent val="0"/>
            <c:showBubbleSize val="0"/>
            <c:showLeaderLines val="0"/>
          </c:dLbls>
          <c:cat>
            <c:multiLvlStrRef>
              <c:f>Sheet1!$A$2:$A$6</c:f>
              <c:multiLvlStrCache>
                <c:ptCount val="5"/>
                <c:lvl>
                  <c:pt idx="0">
                    <c:v>Post 1</c:v>
                  </c:pt>
                  <c:pt idx="1">
                    <c:v>Post 2</c:v>
                  </c:pt>
                  <c:pt idx="2">
                    <c:v>Post 3</c:v>
                  </c:pt>
                  <c:pt idx="3">
                    <c:v>Post 4</c:v>
                  </c:pt>
                  <c:pt idx="4">
                    <c:v>Post 5</c:v>
                  </c:pt>
                </c:lvl>
              </c:multiLvlStrCache>
            </c:multiLvlStrRef>
          </c:cat>
          <c:val>
            <c:numRef>
              <c:f>Sheet1!$B$2:$B$6</c:f>
              <c:numCache>
                <c:formatCode>General</c:formatCode>
                <c:ptCount val="5"/>
                <c:pt idx="0">
                  <c:v>63</c:v>
                </c:pt>
                <c:pt idx="1">
                  <c:v>33</c:v>
                </c:pt>
                <c:pt idx="2">
                  <c:v>40</c:v>
                </c:pt>
                <c:pt idx="3">
                  <c:v>75</c:v>
                </c:pt>
                <c:pt idx="4">
                  <c:v>106</c:v>
                </c:pt>
              </c:numCache>
            </c:numRef>
          </c:val>
        </c:ser>
        <c:dLbls>
          <c:numFmt formatCode="#,##0" sourceLinked="0"/>
          <c:txPr>
            <a:bodyPr/>
            <a:lstStyle/>
            <a:p>
              <a:pPr>
                <a:defRPr b="0" i="0" strike="noStrike" sz="1000" u="none">
                  <a:solidFill>
                    <a:srgbClr val="4D4D4F"/>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4D4D4F"/>
                </a:solidFill>
                <a:latin typeface="+mn-lt"/>
              </a:defRPr>
            </a:pPr>
            <a:endParaRPr lang="en-US"/>
          </a:p>
        </c:txPr>
        <c:crossAx val="2094734552"/>
        <c:crosses val="autoZero"/>
        <c:auto val="1"/>
        <c:lblAlgn val="ctr"/>
        <c:noMultiLvlLbl val="1"/>
      </c:catAx>
      <c:valAx>
        <c:axId val="2094734552"/>
        <c:scaling>
          <c:orientation val="minMax"/>
          <c:max val="13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00" b="0" i="0" u="none" strike="noStrike">
                <a:solidFill>
                  <a:srgbClr val="4D4D4F"/>
                </a:solidFill>
                <a:latin typeface="+mn-lt"/>
              </a:defRPr>
            </a:pPr>
            <a:r>
              <a:rPr sz="1100" b="0" i="0" u="none" strike="noStrike">
                <a:solidFill>
                  <a:srgbClr val="4D4D4F"/>
                </a:solidFill>
                <a:latin typeface="+mn-lt"/>
              </a:rPr>
              <a:t>YouTube views, videos published the same week (early 2026)</a:t>
            </a:r>
          </a:p>
        </c:rich>
      </c:tx>
      <c:layout/>
      <c:overlay val="0"/>
    </c:title>
    <c:autoTitleDeleted val="0"/>
    <c:plotArea>
      <c:layout/>
      <c:barChart>
        <c:barDir val="bar"/>
        <c:grouping val="clustered"/>
        <c:varyColors val="0"/>
        <c:ser>
          <c:idx val="0"/>
          <c:order val="0"/>
          <c:tx>
            <c:strRef>
              <c:f>Sheet1!$B$1</c:f>
              <c:strCache>
                <c:ptCount val="1"/>
                <c:pt idx="0">
                  <c:v>Views</c:v>
                </c:pt>
              </c:strCache>
            </c:strRef>
          </c:tx>
          <c:spPr>
            <a:solidFill>
              <a:srgbClr val="4D4D4F"/>
            </a:solidFill>
            <a:effectLst/>
          </c:spPr>
          <c:invertIfNegative val="0"/>
          <c:dLbls>
            <c:numFmt formatCode="#,##0"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dPt>
            <c:idx val="0"/>
            <c:invertIfNegative val="0"/>
            <c:bubble3D val="0"/>
            <c:spPr>
              <a:solidFill>
                <a:srgbClr val="4D4D4F"/>
              </a:solidFill>
              <a:effectLst/>
            </c:spPr>
          </c:dPt>
          <c:dPt>
            <c:idx val="1"/>
            <c:invertIfNegative val="0"/>
            <c:bubble3D val="0"/>
            <c:spPr>
              <a:solidFill>
                <a:srgbClr val="4D4D4F"/>
              </a:solidFill>
              <a:effectLst/>
            </c:spPr>
          </c:dPt>
          <c:dPt>
            <c:idx val="2"/>
            <c:invertIfNegative val="0"/>
            <c:bubble3D val="0"/>
            <c:spPr>
              <a:solidFill>
                <a:srgbClr val="00853E"/>
              </a:solidFill>
              <a:effectLst/>
            </c:spPr>
          </c:dPt>
          <c:dPt>
            <c:idx val="3"/>
            <c:invertIfNegative val="0"/>
            <c:bubble3D val="0"/>
            <c:spPr>
              <a:solidFill>
                <a:srgbClr val="00853E"/>
              </a:solidFill>
              <a:effectLst/>
            </c:spPr>
          </c:dPt>
          <c:dPt>
            <c:idx val="4"/>
            <c:invertIfNegative val="0"/>
            <c:bubble3D val="0"/>
            <c:spPr>
              <a:solidFill>
                <a:srgbClr val="00853E"/>
              </a:solidFill>
              <a:effectLst/>
            </c:spPr>
          </c:dPt>
          <c:cat>
            <c:multiLvlStrRef>
              <c:f>Sheet1!$A$2:$A$6</c:f>
              <c:multiLvlStrCache>
                <c:ptCount val="5"/>
                <c:lvl>
                  <c:pt idx="0">
                    <c:v>Sports Report Ep. 13 (24:03)</c:v>
                  </c:pt>
                  <c:pt idx="1">
                    <c:v>Sports Report Ep. 14 (52:18)</c:v>
                  </c:pt>
                  <c:pt idx="2">
                    <c:v>Diving preview (2:46)</c:v>
                  </c:pt>
                  <c:pt idx="3">
                    <c:v>Signing Day interview (4:32)</c:v>
                  </c:pt>
                  <c:pt idx="4">
                    <c:v>ICE protest on the Square (2:54)</c:v>
                  </c:pt>
                </c:lvl>
              </c:multiLvlStrCache>
            </c:multiLvlStrRef>
          </c:cat>
          <c:val>
            <c:numRef>
              <c:f>Sheet1!$B$2:$B$6</c:f>
              <c:numCache>
                <c:formatCode>General</c:formatCode>
                <c:ptCount val="5"/>
                <c:pt idx="0">
                  <c:v>31</c:v>
                </c:pt>
                <c:pt idx="1">
                  <c:v>32</c:v>
                </c:pt>
                <c:pt idx="2">
                  <c:v>91</c:v>
                </c:pt>
                <c:pt idx="3">
                  <c:v>948</c:v>
                </c:pt>
                <c:pt idx="4">
                  <c:v>1100</c:v>
                </c:pt>
              </c:numCache>
            </c:numRef>
          </c:val>
        </c:ser>
        <c:dLbls>
          <c:numFmt formatCode="#,##0"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4D4D4F"/>
                </a:solidFill>
                <a:latin typeface="+mn-lt"/>
              </a:defRPr>
            </a:pPr>
            <a:endParaRPr lang="en-US"/>
          </a:p>
        </c:txPr>
        <c:crossAx val="2094734552"/>
        <c:crosses val="autoZero"/>
        <c:auto val="1"/>
        <c:lblAlgn val="ctr"/>
        <c:noMultiLvlLbl val="1"/>
      </c:catAx>
      <c:valAx>
        <c:axId val="2094734552"/>
        <c:scaling>
          <c:orientation val="minMax"/>
          <c:max val="130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One line: we audited the North Texas Daily's website, social channels and video, and the data points to one clear move. Introduce the team and who owned which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1 (Brandyn). Founded 1916, Pacemaker awards, eight surfaces. Green chips are active, gray is dormant or unaudited. Say which platforms are really in use versus abandoned: TikTok has been silent since August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division of labor and the evidence rule the professor set: original analysis typed into the shared Google Doc, every claim backed by a number, screenshot, or quote.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2 (Lauren). Replace the three dashed boxes with the real screenshots. Add the click counts (newest story, sports, contact), search results quality, any pop-ups or paywall, and the accessibility checks (text size, contrast, alt text, captions). The AI-crawler block is the surprising finding: it is a vendor default, not a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 (Emma). Instagram is the active channel: 7,450 followers, Reels averaging about 1,900 views versus 33 to 106 likes on static posts. Facebook is the largest audience at roughly 13,000 but we still need cadence and engagement. Name the top three posts and what they have in common, and say whether the voice reads student, newsroom, or hybrid.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4 (Brandyn). The clean test: five videos published the same week. Short news clips (green) versus long podcasts (gray). 1,100 versus 32 is roughly thirty to one. Source: NT Daily YouTube channel, read Sept 17,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4 (Brandyn). The starkest number in the audit: 889 views per minute of content for short news clips versus 1.3 for long podcasts. Eight clips, six percent of the catalog, carry two thirds of all lifetime views. Caveat on the top clip (a Charlie Kirk campus event) which likely drew a posthumous surge; the finding holds on ranks two through 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4 (Brandyn). Three places the funnel leaks: YouTube reach that never converts to subscribers (126 videos, 184 subs), a TikTok that averaged 2,600 views a post and was dropped after ten posts, and a Linktree with a dead sixteen-month-old link, missing platforms and no story links.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4 (Brandyn), brand voice. Read the table across: five self-descriptions, four different phrasings, the word independent once. Tie to CTA consistency: the only consistent call to action is Instagram's link in bio.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5 (Elora). Minimum three per box, each tied to a number from the audit. Flag which threats still need a source: UNT budget via the Texas Tribune, competition and turnover via the interview or a cited 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6. Each recommendation follows the assignment format: one sentence, the evidence, the first action for the media manager, and how to measure it. These are drafts for the group to confirm in the shared doc; each owner writes their own in their own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Recommendations 4 and 5, then the measurement strip: five numbers the media manager can read without new tools. Baselines: 184 YouTube subscribers, ~1,900 average Reel views, 1 of 5 bios saying independent.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Gabrielle. Replace the three dashed boxes with what the newsroom actually said; keep the quotes short and attribute them as personal communication in APA 7. If the interview did not happen, cut this slide and say so in the paper.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7 (Gabrielle). Fill in the bracketed items; every number on the earlier slides traces to one of these.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one-line thesis, then open for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0F5C0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2011680"/>
            <a:ext cx="10698480" cy="1463040"/>
          </a:xfrm>
          <a:prstGeom prst="rect">
            <a:avLst/>
          </a:prstGeom>
          <a:noFill/>
          <a:ln/>
        </p:spPr>
        <p:txBody>
          <a:bodyPr wrap="square" rtlCol="0"/>
          <a:lstStyle>
            <a:lvl1pPr indent="0" marL="0">
              <a:buNone/>
              <a:defRPr lang="en-US" sz="4800" b="1" dirty="0">
                <a:solidFill>
                  <a:schemeClr val="bg1"/>
                </a:solidFill>
              </a:defRPr>
            </a:lvl1pPr>
          </a:lstStyle>
          <a:p>
            <a:pPr indent="0" marL="0">
              <a:buNone/>
            </a:pPr>
            <a:endParaRPr lang="en-US" sz="4800" dirty="0"/>
          </a:p>
        </p:txBody>
      </p:sp>
      <p:sp>
        <p:nvSpPr>
          <p:cNvPr id="3" name="Text 0"/>
          <p:cNvSpPr/>
          <p:nvPr>
            <p:ph idx="101" type="body" hasCustomPrompt="1"/>
          </p:nvPr>
        </p:nvSpPr>
        <p:spPr>
          <a:xfrm>
            <a:off x="731520" y="3611880"/>
            <a:ext cx="10698480" cy="1097280"/>
          </a:xfrm>
          <a:prstGeom prst="rect">
            <a:avLst/>
          </a:prstGeom>
          <a:noFill/>
          <a:ln/>
        </p:spPr>
        <p:txBody>
          <a:bodyPr wrap="square" rtlCol="0"/>
          <a:lstStyle>
            <a:lvl1pPr indent="0" marL="0">
              <a:buNone/>
              <a:defRPr lang="en-US" sz="2200" dirty="0">
                <a:solidFill>
                  <a:schemeClr val="bg1"/>
                </a:solidFill>
              </a:defRPr>
            </a:lvl1pPr>
          </a:lstStyle>
          <a:p>
            <a:pPr indent="0" marL="0">
              <a:buNone/>
            </a:pPr>
            <a:endParaRPr lang="en-US" sz="2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68680"/>
          </a:xfrm>
          <a:prstGeom prst="rect">
            <a:avLst/>
          </a:prstGeom>
          <a:noFill/>
          <a:ln/>
        </p:spPr>
        <p:txBody>
          <a:bodyPr wrap="square" rtlCol="0"/>
          <a:lstStyle>
            <a:lvl1pPr indent="0" marL="0">
              <a:buNone/>
              <a:defRPr lang="en-US" sz="3200" b="1" dirty="0">
                <a:solidFill>
                  <a:schemeClr val="tx2"/>
                </a:solidFill>
              </a:defRPr>
            </a:lvl1pPr>
          </a:lstStyle>
          <a:p>
            <a:pPr indent="0" marL="0">
              <a:buNone/>
            </a:pPr>
            <a:endParaRPr lang="en-US" sz="3200" dirty="0"/>
          </a:p>
        </p:txBody>
      </p:sp>
      <p:sp>
        <p:nvSpPr>
          <p:cNvPr id="3" name="Text 0"/>
          <p:cNvSpPr txBox="1"/>
          <p:nvPr/>
        </p:nvSpPr>
        <p:spPr>
          <a:xfrm>
            <a:off x="548640" y="6400800"/>
            <a:ext cx="8229600" cy="274320"/>
          </a:xfrm>
          <a:prstGeom prst="rect">
            <a:avLst/>
          </a:prstGeom>
          <a:noFill/>
          <a:ln/>
        </p:spPr>
        <p:txBody>
          <a:bodyPr wrap="square" lIns="0" tIns="0" rIns="0" bIns="0" rtlCol="0" anchor="ctr"/>
          <a:lstStyle/>
          <a:p>
            <a:pPr indent="0" marL="0">
              <a:buNone/>
            </a:pPr>
            <a:r>
              <a:rPr lang="en-US" sz="1000" dirty="0">
                <a:solidFill>
                  <a:schemeClr val="accent6"/>
                </a:solidFill>
              </a:rPr>
              <a:t>North Texas Daily  ·  Digital Media Audit  ·  JOUR 4280</a:t>
            </a:r>
            <a:endParaRPr lang="en-US" sz="10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731520" y="1280160"/>
            <a:ext cx="10058400" cy="365760"/>
          </a:xfrm>
          <a:prstGeom prst="rect">
            <a:avLst/>
          </a:prstGeom>
          <a:noFill/>
          <a:ln/>
        </p:spPr>
        <p:txBody>
          <a:bodyPr wrap="square" lIns="0" tIns="0" rIns="0" bIns="0" rtlCol="0" anchor="t"/>
          <a:lstStyle/>
          <a:p>
            <a:pPr indent="0" marL="0">
              <a:buNone/>
            </a:pPr>
            <a:r>
              <a:rPr lang="en-US" sz="1300" spc="300" kern="0" dirty="0">
                <a:solidFill>
                  <a:schemeClr val="accent5"/>
                </a:solidFill>
                <a:latin typeface="Poppins" pitchFamily="34" charset="0"/>
                <a:ea typeface="Poppins" pitchFamily="34" charset="-122"/>
                <a:cs typeface="Poppins" pitchFamily="34" charset="-120"/>
              </a:rPr>
              <a:t>JOUR 4280  ·  MEDIA MANAGEMENT  ·  FALL 2026</a:t>
            </a:r>
            <a:endParaRPr lang="en-US" sz="1300" dirty="0"/>
          </a:p>
        </p:txBody>
      </p:sp>
      <p:sp>
        <p:nvSpPr>
          <p:cNvPr id="3" name="Text 0"/>
          <p:cNvSpPr/>
          <p:nvPr>
            <p:ph idx="100" type="title" hasCustomPrompt="1"/>
          </p:nvPr>
        </p:nvSpPr>
        <p:spPr>
          <a:xfrm>
            <a:off x="731520" y="2011680"/>
            <a:ext cx="10698480" cy="1463040"/>
          </a:xfrm>
          <a:prstGeom prst="rect">
            <a:avLst/>
          </a:prstGeom>
          <a:noFill/>
          <a:ln/>
        </p:spPr>
        <p:txBody>
          <a:bodyPr wrap="square" lIns="0" tIns="0" rIns="0" bIns="0" rtlCol="0" anchor="b"/>
          <a:lstStyle/>
          <a:p>
            <a:pPr indent="0" marL="0">
              <a:buNone/>
            </a:pPr>
            <a:r>
              <a:rPr lang="en-US" sz="4800" b="1" dirty="0">
                <a:solidFill>
                  <a:schemeClr val="bg1"/>
                </a:solidFill>
              </a:rPr>
              <a:t>North Texas Daily</a:t>
            </a:r>
            <a:endParaRPr lang="en-US" sz="4800" dirty="0"/>
          </a:p>
        </p:txBody>
      </p:sp>
      <p:sp>
        <p:nvSpPr>
          <p:cNvPr id="4" name="Text 0"/>
          <p:cNvSpPr/>
          <p:nvPr>
            <p:ph idx="101" type="body" hasCustomPrompt="1"/>
          </p:nvPr>
        </p:nvSpPr>
        <p:spPr>
          <a:xfrm>
            <a:off x="731520" y="3611880"/>
            <a:ext cx="10698480" cy="1097280"/>
          </a:xfrm>
          <a:prstGeom prst="rect">
            <a:avLst/>
          </a:prstGeom>
          <a:noFill/>
          <a:ln/>
        </p:spPr>
        <p:txBody>
          <a:bodyPr wrap="square" lIns="0" tIns="0" rIns="0" bIns="0" rtlCol="0" anchor="t"/>
          <a:lstStyle/>
          <a:p>
            <a:pPr indent="0" marL="0">
              <a:buNone/>
            </a:pPr>
            <a:r>
              <a:rPr lang="en-US" sz="2200" dirty="0">
                <a:solidFill>
                  <a:schemeClr val="bg1"/>
                </a:solidFill>
              </a:rPr>
              <a:t>A digital media audit of UNT's student newspaper</a:t>
            </a:r>
            <a:endParaRPr lang="en-US" sz="2200" dirty="0"/>
          </a:p>
        </p:txBody>
      </p:sp>
      <p:sp>
        <p:nvSpPr>
          <p:cNvPr id="5" name="Text 3"/>
          <p:cNvSpPr txBox="1"/>
          <p:nvPr/>
        </p:nvSpPr>
        <p:spPr>
          <a:xfrm>
            <a:off x="731520" y="5760720"/>
            <a:ext cx="8229600" cy="365760"/>
          </a:xfrm>
          <a:prstGeom prst="rect">
            <a:avLst/>
          </a:prstGeom>
          <a:noFill/>
          <a:ln/>
        </p:spPr>
        <p:txBody>
          <a:bodyPr wrap="square" lIns="0" tIns="0" rIns="0" bIns="0" rtlCol="0" anchor="t"/>
          <a:lstStyle/>
          <a:p>
            <a:pPr indent="0" marL="0">
              <a:buNone/>
            </a:pPr>
            <a:r>
              <a:rPr lang="en-US" sz="1400" dirty="0">
                <a:solidFill>
                  <a:schemeClr val="bg1"/>
                </a:solidFill>
              </a:rPr>
              <a:t>Brandyn  ·  Lauren  ·  Emma  ·  Elora  ·  Gabrielle</a:t>
            </a:r>
            <a:endParaRPr lang="en-US" sz="1400" dirty="0"/>
          </a:p>
        </p:txBody>
      </p:sp>
      <p:sp>
        <p:nvSpPr>
          <p:cNvPr id="6" name="Text 4"/>
          <p:cNvSpPr txBox="1"/>
          <p:nvPr/>
        </p:nvSpPr>
        <p:spPr>
          <a:xfrm>
            <a:off x="8686800" y="5623560"/>
            <a:ext cx="2743200" cy="548640"/>
          </a:xfrm>
          <a:prstGeom prst="rect">
            <a:avLst/>
          </a:prstGeom>
          <a:noFill/>
          <a:ln/>
        </p:spPr>
        <p:txBody>
          <a:bodyPr wrap="square" lIns="0" tIns="0" rIns="0" bIns="0" rtlCol="0" anchor="t"/>
          <a:lstStyle/>
          <a:p>
            <a:pPr algn="r" indent="0" marL="0">
              <a:buNone/>
            </a:pPr>
            <a:r>
              <a:rPr lang="en-US" sz="2400" b="1" dirty="0">
                <a:solidFill>
                  <a:schemeClr val="accent5"/>
                </a:solidFill>
                <a:latin typeface="Poppins" pitchFamily="34" charset="0"/>
                <a:ea typeface="Poppins" pitchFamily="34" charset="-122"/>
                <a:cs typeface="Poppins" pitchFamily="34" charset="-120"/>
              </a:rPr>
              <a:t>est. 1916</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68680"/>
          </a:xfrm>
          <a:prstGeom prst="rect">
            <a:avLst/>
          </a:prstGeom>
          <a:noFill/>
          <a:ln/>
        </p:spPr>
        <p:txBody>
          <a:bodyPr wrap="square" lIns="0" tIns="0" rIns="0" bIns="0" rtlCol="0" anchor="ctr"/>
          <a:lstStyle/>
          <a:p>
            <a:pPr indent="0" marL="0">
              <a:buNone/>
            </a:pPr>
            <a:r>
              <a:rPr lang="en-US" sz="3200" b="1" dirty="0">
                <a:solidFill>
                  <a:schemeClr val="tx2"/>
                </a:solidFill>
              </a:rPr>
              <a:t>A 110-year newsroom on eight platforms</a:t>
            </a:r>
            <a:endParaRPr lang="en-US" sz="3200" dirty="0"/>
          </a:p>
        </p:txBody>
      </p:sp>
      <p:sp>
        <p:nvSpPr>
          <p:cNvPr id="3" name="Text 1"/>
          <p:cNvSpPr txBox="1"/>
          <p:nvPr/>
        </p:nvSpPr>
        <p:spPr>
          <a:xfrm>
            <a:off x="548640" y="1463040"/>
            <a:ext cx="4937760" cy="1371600"/>
          </a:xfrm>
          <a:prstGeom prst="rect">
            <a:avLst/>
          </a:prstGeom>
          <a:noFill/>
          <a:ln/>
        </p:spPr>
        <p:txBody>
          <a:bodyPr wrap="square" lIns="0" tIns="0" rIns="0" bIns="0" rtlCol="0" anchor="t"/>
          <a:lstStyle/>
          <a:p>
            <a:pPr indent="0" marL="0">
              <a:lnSpc>
                <a:spcPct val="115000"/>
              </a:lnSpc>
              <a:buNone/>
            </a:pPr>
            <a:r>
              <a:rPr lang="en-US" sz="1600" dirty="0">
                <a:solidFill>
                  <a:schemeClr val="tx1"/>
                </a:solidFill>
              </a:rPr>
              <a:t>The North Texas Daily is the official independent student newspaper of the University of North Texas, publishing since 1916 and recognized with multiple National Pacemaker Awards.</a:t>
            </a:r>
            <a:endParaRPr lang="en-US" sz="1600" dirty="0"/>
          </a:p>
        </p:txBody>
      </p:sp>
      <p:sp>
        <p:nvSpPr>
          <p:cNvPr id="4" name="Text 2"/>
          <p:cNvSpPr txBox="1"/>
          <p:nvPr/>
        </p:nvSpPr>
        <p:spPr>
          <a:xfrm>
            <a:off x="548640" y="3017520"/>
            <a:ext cx="4937760" cy="365760"/>
          </a:xfrm>
          <a:prstGeom prst="rect">
            <a:avLst/>
          </a:prstGeom>
          <a:noFill/>
          <a:ln/>
        </p:spPr>
        <p:txBody>
          <a:bodyPr wrap="square" lIns="0" tIns="0" rIns="0" bIns="0" rtlCol="0" anchor="t"/>
          <a:lstStyle/>
          <a:p>
            <a:pPr indent="0" marL="0">
              <a:buNone/>
            </a:pPr>
            <a:r>
              <a:rPr lang="en-US" sz="1400" b="1" dirty="0">
                <a:solidFill>
                  <a:schemeClr val="tx2"/>
                </a:solidFill>
                <a:latin typeface="Poppins" pitchFamily="34" charset="0"/>
                <a:ea typeface="Poppins" pitchFamily="34" charset="-122"/>
                <a:cs typeface="Poppins" pitchFamily="34" charset="-120"/>
              </a:rPr>
              <a:t>Who it serves</a:t>
            </a:r>
            <a:endParaRPr lang="en-US" sz="1400" dirty="0"/>
          </a:p>
        </p:txBody>
      </p:sp>
      <p:sp>
        <p:nvSpPr>
          <p:cNvPr id="5" name="Text 3"/>
          <p:cNvSpPr txBox="1"/>
          <p:nvPr/>
        </p:nvSpPr>
        <p:spPr>
          <a:xfrm>
            <a:off x="548640" y="3429000"/>
            <a:ext cx="4937760" cy="17373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UNT students, the core audience</a:t>
            </a:r>
            <a:endParaRPr lang="en-US" sz="1400" dirty="0"/>
          </a:p>
          <a:p>
            <a:pPr marL="342900" indent="-342900">
              <a:spcAft>
                <a:spcPts val="600"/>
              </a:spcAft>
              <a:buSzPct val="100000"/>
              <a:buChar char="•"/>
            </a:pPr>
            <a:r>
              <a:rPr lang="en-US" sz="1400" dirty="0">
                <a:solidFill>
                  <a:schemeClr val="tx1"/>
                </a:solidFill>
              </a:rPr>
              <a:t>Faculty and staff</a:t>
            </a:r>
            <a:endParaRPr lang="en-US" sz="1400" dirty="0"/>
          </a:p>
          <a:p>
            <a:pPr marL="342900" indent="-342900">
              <a:spcAft>
                <a:spcPts val="600"/>
              </a:spcAft>
              <a:buSzPct val="100000"/>
              <a:buChar char="•"/>
            </a:pPr>
            <a:r>
              <a:rPr lang="en-US" sz="1400" dirty="0">
                <a:solidFill>
                  <a:schemeClr val="tx1"/>
                </a:solidFill>
              </a:rPr>
              <a:t>Denton residents</a:t>
            </a:r>
            <a:endParaRPr lang="en-US" sz="1400" dirty="0"/>
          </a:p>
          <a:p>
            <a:pPr marL="342900" indent="-342900">
              <a:spcAft>
                <a:spcPts val="600"/>
              </a:spcAft>
              <a:buSzPct val="100000"/>
              <a:buChar char="•"/>
            </a:pPr>
            <a:r>
              <a:rPr lang="en-US" sz="1400" dirty="0">
                <a:solidFill>
                  <a:schemeClr val="tx1"/>
                </a:solidFill>
              </a:rPr>
              <a:t>Alumni and parents, mostly on Facebook</a:t>
            </a:r>
            <a:endParaRPr lang="en-US" sz="1400" dirty="0"/>
          </a:p>
        </p:txBody>
      </p:sp>
      <p:sp>
        <p:nvSpPr>
          <p:cNvPr id="6" name="Text 4"/>
          <p:cNvSpPr txBox="1"/>
          <p:nvPr/>
        </p:nvSpPr>
        <p:spPr>
          <a:xfrm>
            <a:off x="548640" y="5212080"/>
            <a:ext cx="4937760" cy="914400"/>
          </a:xfrm>
          <a:prstGeom prst="rect">
            <a:avLst/>
          </a:prstGeom>
          <a:noFill/>
          <a:ln/>
        </p:spPr>
        <p:txBody>
          <a:bodyPr wrap="square" lIns="0" tIns="0" rIns="0" bIns="0" rtlCol="0" anchor="t"/>
          <a:lstStyle/>
          <a:p>
            <a:pPr indent="0" marL="0">
              <a:buNone/>
            </a:pPr>
            <a:r>
              <a:rPr lang="en-US" sz="1300" i="1" dirty="0">
                <a:solidFill>
                  <a:schemeClr val="accent3"/>
                </a:solidFill>
              </a:rPr>
              <a:t>Why it suits a digital audit: a long-standing brand, a real multi-platform footprint, and public numbers we could verify ourselves.</a:t>
            </a:r>
            <a:endParaRPr lang="en-US" sz="1300" dirty="0"/>
          </a:p>
        </p:txBody>
      </p:sp>
      <p:sp>
        <p:nvSpPr>
          <p:cNvPr id="7" name="platform chip"/>
          <p:cNvSpPr/>
          <p:nvPr/>
        </p:nvSpPr>
        <p:spPr>
          <a:xfrm>
            <a:off x="6035040" y="1463040"/>
            <a:ext cx="2697480" cy="713232"/>
          </a:xfrm>
          <a:prstGeom prst="roundRect">
            <a:avLst>
              <a:gd name="adj" fmla="val 12821"/>
            </a:avLst>
          </a:prstGeom>
          <a:solidFill>
            <a:schemeClr val="accent1"/>
          </a:solidFill>
          <a:ln w="12700">
            <a:solidFill>
              <a:schemeClr val="accent1"/>
            </a:solidFill>
            <a:prstDash val="solid"/>
          </a:ln>
        </p:spPr>
      </p:sp>
      <p:sp>
        <p:nvSpPr>
          <p:cNvPr id="8" name="Text 6"/>
          <p:cNvSpPr txBox="1"/>
          <p:nvPr/>
        </p:nvSpPr>
        <p:spPr>
          <a:xfrm>
            <a:off x="6172200" y="1536192"/>
            <a:ext cx="2423160" cy="329184"/>
          </a:xfrm>
          <a:prstGeom prst="rect">
            <a:avLst/>
          </a:prstGeom>
          <a:noFill/>
          <a:ln/>
        </p:spPr>
        <p:txBody>
          <a:bodyPr wrap="square" lIns="0" tIns="0" rIns="0" bIns="0" rtlCol="0" anchor="t"/>
          <a:lstStyle/>
          <a:p>
            <a:pPr indent="0" marL="0">
              <a:buNone/>
            </a:pPr>
            <a:r>
              <a:rPr lang="en-US" sz="1400" b="1" dirty="0">
                <a:solidFill>
                  <a:schemeClr val="bg1"/>
                </a:solidFill>
                <a:latin typeface="Poppins" pitchFamily="34" charset="0"/>
                <a:ea typeface="Poppins" pitchFamily="34" charset="-122"/>
                <a:cs typeface="Poppins" pitchFamily="34" charset="-120"/>
              </a:rPr>
              <a:t>ntdaily.com</a:t>
            </a:r>
            <a:endParaRPr lang="en-US" sz="1400" dirty="0"/>
          </a:p>
        </p:txBody>
      </p:sp>
      <p:sp>
        <p:nvSpPr>
          <p:cNvPr id="9" name="Text 7"/>
          <p:cNvSpPr txBox="1"/>
          <p:nvPr/>
        </p:nvSpPr>
        <p:spPr>
          <a:xfrm>
            <a:off x="6172200" y="1847088"/>
            <a:ext cx="2423160" cy="274320"/>
          </a:xfrm>
          <a:prstGeom prst="rect">
            <a:avLst/>
          </a:prstGeom>
          <a:noFill/>
          <a:ln/>
        </p:spPr>
        <p:txBody>
          <a:bodyPr wrap="square" lIns="0" tIns="0" rIns="0" bIns="0" rtlCol="0" anchor="t"/>
          <a:lstStyle/>
          <a:p>
            <a:pPr indent="0" marL="0">
              <a:buNone/>
            </a:pPr>
            <a:r>
              <a:rPr lang="en-US" sz="1100" dirty="0">
                <a:solidFill>
                  <a:schemeClr val="bg1"/>
                </a:solidFill>
              </a:rPr>
              <a:t>Active · BLOX CMS</a:t>
            </a:r>
            <a:endParaRPr lang="en-US" sz="1100" dirty="0"/>
          </a:p>
        </p:txBody>
      </p:sp>
      <p:sp>
        <p:nvSpPr>
          <p:cNvPr id="10" name="platform chip"/>
          <p:cNvSpPr/>
          <p:nvPr/>
        </p:nvSpPr>
        <p:spPr>
          <a:xfrm>
            <a:off x="8915400" y="1463040"/>
            <a:ext cx="2697480" cy="713232"/>
          </a:xfrm>
          <a:prstGeom prst="roundRect">
            <a:avLst>
              <a:gd name="adj" fmla="val 12821"/>
            </a:avLst>
          </a:prstGeom>
          <a:solidFill>
            <a:schemeClr val="accent1"/>
          </a:solidFill>
          <a:ln w="12700">
            <a:solidFill>
              <a:schemeClr val="accent1"/>
            </a:solidFill>
            <a:prstDash val="solid"/>
          </a:ln>
        </p:spPr>
      </p:sp>
      <p:sp>
        <p:nvSpPr>
          <p:cNvPr id="11" name="Text 9"/>
          <p:cNvSpPr txBox="1"/>
          <p:nvPr/>
        </p:nvSpPr>
        <p:spPr>
          <a:xfrm>
            <a:off x="9052560" y="1536192"/>
            <a:ext cx="2423160" cy="329184"/>
          </a:xfrm>
          <a:prstGeom prst="rect">
            <a:avLst/>
          </a:prstGeom>
          <a:noFill/>
          <a:ln/>
        </p:spPr>
        <p:txBody>
          <a:bodyPr wrap="square" lIns="0" tIns="0" rIns="0" bIns="0" rtlCol="0" anchor="t"/>
          <a:lstStyle/>
          <a:p>
            <a:pPr indent="0" marL="0">
              <a:buNone/>
            </a:pPr>
            <a:r>
              <a:rPr lang="en-US" sz="1400" b="1" dirty="0">
                <a:solidFill>
                  <a:schemeClr val="bg1"/>
                </a:solidFill>
                <a:latin typeface="Poppins" pitchFamily="34" charset="0"/>
                <a:ea typeface="Poppins" pitchFamily="34" charset="-122"/>
                <a:cs typeface="Poppins" pitchFamily="34" charset="-120"/>
              </a:rPr>
              <a:t>Instagram</a:t>
            </a:r>
            <a:endParaRPr lang="en-US" sz="1400" dirty="0"/>
          </a:p>
        </p:txBody>
      </p:sp>
      <p:sp>
        <p:nvSpPr>
          <p:cNvPr id="12" name="Text 10"/>
          <p:cNvSpPr txBox="1"/>
          <p:nvPr/>
        </p:nvSpPr>
        <p:spPr>
          <a:xfrm>
            <a:off x="9052560" y="1847088"/>
            <a:ext cx="2423160" cy="274320"/>
          </a:xfrm>
          <a:prstGeom prst="rect">
            <a:avLst/>
          </a:prstGeom>
          <a:noFill/>
          <a:ln/>
        </p:spPr>
        <p:txBody>
          <a:bodyPr wrap="square" lIns="0" tIns="0" rIns="0" bIns="0" rtlCol="0" anchor="t"/>
          <a:lstStyle/>
          <a:p>
            <a:pPr indent="0" marL="0">
              <a:buNone/>
            </a:pPr>
            <a:r>
              <a:rPr lang="en-US" sz="1100" dirty="0">
                <a:solidFill>
                  <a:schemeClr val="bg1"/>
                </a:solidFill>
              </a:rPr>
              <a:t>Active · 7,450 followers</a:t>
            </a:r>
            <a:endParaRPr lang="en-US" sz="1100" dirty="0"/>
          </a:p>
        </p:txBody>
      </p:sp>
      <p:sp>
        <p:nvSpPr>
          <p:cNvPr id="13" name="platform chip"/>
          <p:cNvSpPr/>
          <p:nvPr/>
        </p:nvSpPr>
        <p:spPr>
          <a:xfrm>
            <a:off x="6035040" y="2377440"/>
            <a:ext cx="2697480" cy="713232"/>
          </a:xfrm>
          <a:prstGeom prst="roundRect">
            <a:avLst>
              <a:gd name="adj" fmla="val 12821"/>
            </a:avLst>
          </a:prstGeom>
          <a:solidFill>
            <a:schemeClr val="accent1"/>
          </a:solidFill>
          <a:ln w="12700">
            <a:solidFill>
              <a:schemeClr val="accent1"/>
            </a:solidFill>
            <a:prstDash val="solid"/>
          </a:ln>
        </p:spPr>
      </p:sp>
      <p:sp>
        <p:nvSpPr>
          <p:cNvPr id="14" name="Text 12"/>
          <p:cNvSpPr txBox="1"/>
          <p:nvPr/>
        </p:nvSpPr>
        <p:spPr>
          <a:xfrm>
            <a:off x="6172200" y="2450592"/>
            <a:ext cx="2423160" cy="329184"/>
          </a:xfrm>
          <a:prstGeom prst="rect">
            <a:avLst/>
          </a:prstGeom>
          <a:noFill/>
          <a:ln/>
        </p:spPr>
        <p:txBody>
          <a:bodyPr wrap="square" lIns="0" tIns="0" rIns="0" bIns="0" rtlCol="0" anchor="t"/>
          <a:lstStyle/>
          <a:p>
            <a:pPr indent="0" marL="0">
              <a:buNone/>
            </a:pPr>
            <a:r>
              <a:rPr lang="en-US" sz="1400" b="1" dirty="0">
                <a:solidFill>
                  <a:schemeClr val="bg1"/>
                </a:solidFill>
                <a:latin typeface="Poppins" pitchFamily="34" charset="0"/>
                <a:ea typeface="Poppins" pitchFamily="34" charset="-122"/>
                <a:cs typeface="Poppins" pitchFamily="34" charset="-120"/>
              </a:rPr>
              <a:t>Facebook</a:t>
            </a:r>
            <a:endParaRPr lang="en-US" sz="1400" dirty="0"/>
          </a:p>
        </p:txBody>
      </p:sp>
      <p:sp>
        <p:nvSpPr>
          <p:cNvPr id="15" name="Text 13"/>
          <p:cNvSpPr txBox="1"/>
          <p:nvPr/>
        </p:nvSpPr>
        <p:spPr>
          <a:xfrm>
            <a:off x="6172200" y="2761488"/>
            <a:ext cx="2423160" cy="274320"/>
          </a:xfrm>
          <a:prstGeom prst="rect">
            <a:avLst/>
          </a:prstGeom>
          <a:noFill/>
          <a:ln/>
        </p:spPr>
        <p:txBody>
          <a:bodyPr wrap="square" lIns="0" tIns="0" rIns="0" bIns="0" rtlCol="0" anchor="t"/>
          <a:lstStyle/>
          <a:p>
            <a:pPr indent="0" marL="0">
              <a:buNone/>
            </a:pPr>
            <a:r>
              <a:rPr lang="en-US" sz="1100" dirty="0">
                <a:solidFill>
                  <a:schemeClr val="bg1"/>
                </a:solidFill>
              </a:rPr>
              <a:t>Active · ~13,000 followers</a:t>
            </a:r>
            <a:endParaRPr lang="en-US" sz="1100" dirty="0"/>
          </a:p>
        </p:txBody>
      </p:sp>
      <p:sp>
        <p:nvSpPr>
          <p:cNvPr id="16" name="platform chip"/>
          <p:cNvSpPr/>
          <p:nvPr/>
        </p:nvSpPr>
        <p:spPr>
          <a:xfrm>
            <a:off x="8915400" y="2377440"/>
            <a:ext cx="2697480" cy="713232"/>
          </a:xfrm>
          <a:prstGeom prst="roundRect">
            <a:avLst>
              <a:gd name="adj" fmla="val 12821"/>
            </a:avLst>
          </a:prstGeom>
          <a:solidFill>
            <a:schemeClr val="accent1"/>
          </a:solidFill>
          <a:ln w="12700">
            <a:solidFill>
              <a:schemeClr val="accent1"/>
            </a:solidFill>
            <a:prstDash val="solid"/>
          </a:ln>
        </p:spPr>
      </p:sp>
      <p:sp>
        <p:nvSpPr>
          <p:cNvPr id="17" name="Text 15"/>
          <p:cNvSpPr txBox="1"/>
          <p:nvPr/>
        </p:nvSpPr>
        <p:spPr>
          <a:xfrm>
            <a:off x="9052560" y="2450592"/>
            <a:ext cx="2423160" cy="329184"/>
          </a:xfrm>
          <a:prstGeom prst="rect">
            <a:avLst/>
          </a:prstGeom>
          <a:noFill/>
          <a:ln/>
        </p:spPr>
        <p:txBody>
          <a:bodyPr wrap="square" lIns="0" tIns="0" rIns="0" bIns="0" rtlCol="0" anchor="t"/>
          <a:lstStyle/>
          <a:p>
            <a:pPr indent="0" marL="0">
              <a:buNone/>
            </a:pPr>
            <a:r>
              <a:rPr lang="en-US" sz="1400" b="1" dirty="0">
                <a:solidFill>
                  <a:schemeClr val="bg1"/>
                </a:solidFill>
                <a:latin typeface="Poppins" pitchFamily="34" charset="0"/>
                <a:ea typeface="Poppins" pitchFamily="34" charset="-122"/>
                <a:cs typeface="Poppins" pitchFamily="34" charset="-120"/>
              </a:rPr>
              <a:t>YouTube</a:t>
            </a:r>
            <a:endParaRPr lang="en-US" sz="1400" dirty="0"/>
          </a:p>
        </p:txBody>
      </p:sp>
      <p:sp>
        <p:nvSpPr>
          <p:cNvPr id="18" name="Text 16"/>
          <p:cNvSpPr txBox="1"/>
          <p:nvPr/>
        </p:nvSpPr>
        <p:spPr>
          <a:xfrm>
            <a:off x="9052560" y="2761488"/>
            <a:ext cx="2423160" cy="274320"/>
          </a:xfrm>
          <a:prstGeom prst="rect">
            <a:avLst/>
          </a:prstGeom>
          <a:noFill/>
          <a:ln/>
        </p:spPr>
        <p:txBody>
          <a:bodyPr wrap="square" lIns="0" tIns="0" rIns="0" bIns="0" rtlCol="0" anchor="t"/>
          <a:lstStyle/>
          <a:p>
            <a:pPr indent="0" marL="0">
              <a:buNone/>
            </a:pPr>
            <a:r>
              <a:rPr lang="en-US" sz="1100" dirty="0">
                <a:solidFill>
                  <a:schemeClr val="bg1"/>
                </a:solidFill>
              </a:rPr>
              <a:t>Active · 184 subscribers</a:t>
            </a:r>
            <a:endParaRPr lang="en-US" sz="1100" dirty="0"/>
          </a:p>
        </p:txBody>
      </p:sp>
      <p:sp>
        <p:nvSpPr>
          <p:cNvPr id="19" name="platform chip"/>
          <p:cNvSpPr/>
          <p:nvPr/>
        </p:nvSpPr>
        <p:spPr>
          <a:xfrm>
            <a:off x="6035040" y="3291840"/>
            <a:ext cx="2697480" cy="713232"/>
          </a:xfrm>
          <a:prstGeom prst="roundRect">
            <a:avLst>
              <a:gd name="adj" fmla="val 12821"/>
            </a:avLst>
          </a:prstGeom>
          <a:solidFill>
            <a:schemeClr val="accent3"/>
          </a:solidFill>
          <a:ln w="12700">
            <a:solidFill>
              <a:schemeClr val="accent3"/>
            </a:solidFill>
            <a:prstDash val="solid"/>
          </a:ln>
        </p:spPr>
      </p:sp>
      <p:sp>
        <p:nvSpPr>
          <p:cNvPr id="20" name="Text 18"/>
          <p:cNvSpPr txBox="1"/>
          <p:nvPr/>
        </p:nvSpPr>
        <p:spPr>
          <a:xfrm>
            <a:off x="6172200" y="3364992"/>
            <a:ext cx="2423160" cy="329184"/>
          </a:xfrm>
          <a:prstGeom prst="rect">
            <a:avLst/>
          </a:prstGeom>
          <a:noFill/>
          <a:ln/>
        </p:spPr>
        <p:txBody>
          <a:bodyPr wrap="square" lIns="0" tIns="0" rIns="0" bIns="0" rtlCol="0" anchor="t"/>
          <a:lstStyle/>
          <a:p>
            <a:pPr indent="0" marL="0">
              <a:buNone/>
            </a:pPr>
            <a:r>
              <a:rPr lang="en-US" sz="1400" b="1" dirty="0">
                <a:solidFill>
                  <a:schemeClr val="bg1"/>
                </a:solidFill>
                <a:latin typeface="Poppins" pitchFamily="34" charset="0"/>
                <a:ea typeface="Poppins" pitchFamily="34" charset="-122"/>
                <a:cs typeface="Poppins" pitchFamily="34" charset="-120"/>
              </a:rPr>
              <a:t>TikTok</a:t>
            </a:r>
            <a:endParaRPr lang="en-US" sz="1400" dirty="0"/>
          </a:p>
        </p:txBody>
      </p:sp>
      <p:sp>
        <p:nvSpPr>
          <p:cNvPr id="21" name="Text 19"/>
          <p:cNvSpPr txBox="1"/>
          <p:nvPr/>
        </p:nvSpPr>
        <p:spPr>
          <a:xfrm>
            <a:off x="6172200" y="3675888"/>
            <a:ext cx="2423160" cy="274320"/>
          </a:xfrm>
          <a:prstGeom prst="rect">
            <a:avLst/>
          </a:prstGeom>
          <a:noFill/>
          <a:ln/>
        </p:spPr>
        <p:txBody>
          <a:bodyPr wrap="square" lIns="0" tIns="0" rIns="0" bIns="0" rtlCol="0" anchor="t"/>
          <a:lstStyle/>
          <a:p>
            <a:pPr indent="0" marL="0">
              <a:buNone/>
            </a:pPr>
            <a:r>
              <a:rPr lang="en-US" sz="1100" dirty="0">
                <a:solidFill>
                  <a:schemeClr val="bg1"/>
                </a:solidFill>
              </a:rPr>
              <a:t>Dormant since Aug 2022</a:t>
            </a:r>
            <a:endParaRPr lang="en-US" sz="1100" dirty="0"/>
          </a:p>
        </p:txBody>
      </p:sp>
      <p:sp>
        <p:nvSpPr>
          <p:cNvPr id="22" name="platform chip"/>
          <p:cNvSpPr/>
          <p:nvPr/>
        </p:nvSpPr>
        <p:spPr>
          <a:xfrm>
            <a:off x="8915400" y="3291840"/>
            <a:ext cx="2697480" cy="713232"/>
          </a:xfrm>
          <a:prstGeom prst="roundRect">
            <a:avLst>
              <a:gd name="adj" fmla="val 12821"/>
            </a:avLst>
          </a:prstGeom>
          <a:solidFill>
            <a:schemeClr val="accent4"/>
          </a:solidFill>
          <a:ln w="12700">
            <a:solidFill>
              <a:schemeClr val="accent4"/>
            </a:solidFill>
            <a:prstDash val="solid"/>
          </a:ln>
        </p:spPr>
      </p:sp>
      <p:sp>
        <p:nvSpPr>
          <p:cNvPr id="23" name="Text 21"/>
          <p:cNvSpPr txBox="1"/>
          <p:nvPr/>
        </p:nvSpPr>
        <p:spPr>
          <a:xfrm>
            <a:off x="9052560" y="3364992"/>
            <a:ext cx="2423160" cy="329184"/>
          </a:xfrm>
          <a:prstGeom prst="rect">
            <a:avLst/>
          </a:prstGeom>
          <a:noFill/>
          <a:ln/>
        </p:spPr>
        <p:txBody>
          <a:bodyPr wrap="square" lIns="0" tIns="0" rIns="0" bIns="0" rtlCol="0" anchor="t"/>
          <a:lstStyle/>
          <a:p>
            <a:pPr indent="0" marL="0">
              <a:buNone/>
            </a:pPr>
            <a:r>
              <a:rPr lang="en-US" sz="1400" b="1" dirty="0">
                <a:solidFill>
                  <a:schemeClr val="tx1"/>
                </a:solidFill>
                <a:latin typeface="Poppins" pitchFamily="34" charset="0"/>
                <a:ea typeface="Poppins" pitchFamily="34" charset="-122"/>
                <a:cs typeface="Poppins" pitchFamily="34" charset="-120"/>
              </a:rPr>
              <a:t>X</a:t>
            </a:r>
            <a:endParaRPr lang="en-US" sz="1400" dirty="0"/>
          </a:p>
        </p:txBody>
      </p:sp>
      <p:sp>
        <p:nvSpPr>
          <p:cNvPr id="24" name="Text 22"/>
          <p:cNvSpPr txBox="1"/>
          <p:nvPr/>
        </p:nvSpPr>
        <p:spPr>
          <a:xfrm>
            <a:off x="9052560" y="3675888"/>
            <a:ext cx="2423160" cy="274320"/>
          </a:xfrm>
          <a:prstGeom prst="rect">
            <a:avLst/>
          </a:prstGeom>
          <a:noFill/>
          <a:ln/>
        </p:spPr>
        <p:txBody>
          <a:bodyPr wrap="square" lIns="0" tIns="0" rIns="0" bIns="0" rtlCol="0" anchor="t"/>
          <a:lstStyle/>
          <a:p>
            <a:pPr indent="0" marL="0">
              <a:buNone/>
            </a:pPr>
            <a:r>
              <a:rPr lang="en-US" sz="1100" dirty="0">
                <a:solidFill>
                  <a:schemeClr val="tx1"/>
                </a:solidFill>
              </a:rPr>
              <a:t>Not audited in this pass</a:t>
            </a:r>
            <a:endParaRPr lang="en-US" sz="1100" dirty="0"/>
          </a:p>
        </p:txBody>
      </p:sp>
      <p:sp>
        <p:nvSpPr>
          <p:cNvPr id="25" name="platform chip"/>
          <p:cNvSpPr/>
          <p:nvPr/>
        </p:nvSpPr>
        <p:spPr>
          <a:xfrm>
            <a:off x="6035040" y="4206240"/>
            <a:ext cx="2697480" cy="713232"/>
          </a:xfrm>
          <a:prstGeom prst="roundRect">
            <a:avLst>
              <a:gd name="adj" fmla="val 12821"/>
            </a:avLst>
          </a:prstGeom>
          <a:solidFill>
            <a:schemeClr val="accent4"/>
          </a:solidFill>
          <a:ln w="12700">
            <a:solidFill>
              <a:schemeClr val="accent4"/>
            </a:solidFill>
            <a:prstDash val="solid"/>
          </a:ln>
        </p:spPr>
      </p:sp>
      <p:sp>
        <p:nvSpPr>
          <p:cNvPr id="26" name="Text 24"/>
          <p:cNvSpPr txBox="1"/>
          <p:nvPr/>
        </p:nvSpPr>
        <p:spPr>
          <a:xfrm>
            <a:off x="6172200" y="4279392"/>
            <a:ext cx="2423160" cy="329184"/>
          </a:xfrm>
          <a:prstGeom prst="rect">
            <a:avLst/>
          </a:prstGeom>
          <a:noFill/>
          <a:ln/>
        </p:spPr>
        <p:txBody>
          <a:bodyPr wrap="square" lIns="0" tIns="0" rIns="0" bIns="0" rtlCol="0" anchor="t"/>
          <a:lstStyle/>
          <a:p>
            <a:pPr indent="0" marL="0">
              <a:buNone/>
            </a:pPr>
            <a:r>
              <a:rPr lang="en-US" sz="1400" b="1" dirty="0">
                <a:solidFill>
                  <a:schemeClr val="tx1"/>
                </a:solidFill>
                <a:latin typeface="Poppins" pitchFamily="34" charset="0"/>
                <a:ea typeface="Poppins" pitchFamily="34" charset="-122"/>
                <a:cs typeface="Poppins" pitchFamily="34" charset="-120"/>
              </a:rPr>
              <a:t>Threads</a:t>
            </a:r>
            <a:endParaRPr lang="en-US" sz="1400" dirty="0"/>
          </a:p>
        </p:txBody>
      </p:sp>
      <p:sp>
        <p:nvSpPr>
          <p:cNvPr id="27" name="Text 25"/>
          <p:cNvSpPr txBox="1"/>
          <p:nvPr/>
        </p:nvSpPr>
        <p:spPr>
          <a:xfrm>
            <a:off x="6172200" y="4590288"/>
            <a:ext cx="2423160" cy="274320"/>
          </a:xfrm>
          <a:prstGeom prst="rect">
            <a:avLst/>
          </a:prstGeom>
          <a:noFill/>
          <a:ln/>
        </p:spPr>
        <p:txBody>
          <a:bodyPr wrap="square" lIns="0" tIns="0" rIns="0" bIns="0" rtlCol="0" anchor="t"/>
          <a:lstStyle/>
          <a:p>
            <a:pPr indent="0" marL="0">
              <a:buNone/>
            </a:pPr>
            <a:r>
              <a:rPr lang="en-US" sz="1100" dirty="0">
                <a:solidFill>
                  <a:schemeClr val="tx1"/>
                </a:solidFill>
              </a:rPr>
              <a:t>Not audited in this pass</a:t>
            </a:r>
            <a:endParaRPr lang="en-US" sz="1100" dirty="0"/>
          </a:p>
        </p:txBody>
      </p:sp>
      <p:sp>
        <p:nvSpPr>
          <p:cNvPr id="28" name="platform chip"/>
          <p:cNvSpPr/>
          <p:nvPr/>
        </p:nvSpPr>
        <p:spPr>
          <a:xfrm>
            <a:off x="8915400" y="4206240"/>
            <a:ext cx="2697480" cy="713232"/>
          </a:xfrm>
          <a:prstGeom prst="roundRect">
            <a:avLst>
              <a:gd name="adj" fmla="val 12821"/>
            </a:avLst>
          </a:prstGeom>
          <a:solidFill>
            <a:schemeClr val="accent1"/>
          </a:solidFill>
          <a:ln w="12700">
            <a:solidFill>
              <a:schemeClr val="accent1"/>
            </a:solidFill>
            <a:prstDash val="solid"/>
          </a:ln>
        </p:spPr>
      </p:sp>
      <p:sp>
        <p:nvSpPr>
          <p:cNvPr id="29" name="Text 27"/>
          <p:cNvSpPr txBox="1"/>
          <p:nvPr/>
        </p:nvSpPr>
        <p:spPr>
          <a:xfrm>
            <a:off x="9052560" y="4279392"/>
            <a:ext cx="2423160" cy="329184"/>
          </a:xfrm>
          <a:prstGeom prst="rect">
            <a:avLst/>
          </a:prstGeom>
          <a:noFill/>
          <a:ln/>
        </p:spPr>
        <p:txBody>
          <a:bodyPr wrap="square" lIns="0" tIns="0" rIns="0" bIns="0" rtlCol="0" anchor="t"/>
          <a:lstStyle/>
          <a:p>
            <a:pPr indent="0" marL="0">
              <a:buNone/>
            </a:pPr>
            <a:r>
              <a:rPr lang="en-US" sz="1400" b="1" dirty="0">
                <a:solidFill>
                  <a:schemeClr val="bg1"/>
                </a:solidFill>
                <a:latin typeface="Poppins" pitchFamily="34" charset="0"/>
                <a:ea typeface="Poppins" pitchFamily="34" charset="-122"/>
                <a:cs typeface="Poppins" pitchFamily="34" charset="-120"/>
              </a:rPr>
              <a:t>Linktree</a:t>
            </a:r>
            <a:endParaRPr lang="en-US" sz="1400" dirty="0"/>
          </a:p>
        </p:txBody>
      </p:sp>
      <p:sp>
        <p:nvSpPr>
          <p:cNvPr id="30" name="Text 28"/>
          <p:cNvSpPr txBox="1"/>
          <p:nvPr/>
        </p:nvSpPr>
        <p:spPr>
          <a:xfrm>
            <a:off x="9052560" y="4590288"/>
            <a:ext cx="2423160" cy="274320"/>
          </a:xfrm>
          <a:prstGeom prst="rect">
            <a:avLst/>
          </a:prstGeom>
          <a:noFill/>
          <a:ln/>
        </p:spPr>
        <p:txBody>
          <a:bodyPr wrap="square" lIns="0" tIns="0" rIns="0" bIns="0" rtlCol="0" anchor="t"/>
          <a:lstStyle/>
          <a:p>
            <a:pPr indent="0" marL="0">
              <a:buNone/>
            </a:pPr>
            <a:r>
              <a:rPr lang="en-US" sz="1100" dirty="0">
                <a:solidFill>
                  <a:schemeClr val="bg1"/>
                </a:solidFill>
              </a:rPr>
              <a:t>The hub · 4 links</a:t>
            </a:r>
            <a:endParaRPr lang="en-US" sz="1100" dirty="0"/>
          </a:p>
        </p:txBody>
      </p:sp>
      <p:sp>
        <p:nvSpPr>
          <p:cNvPr id="31" name="Text 29"/>
          <p:cNvSpPr txBox="1"/>
          <p:nvPr/>
        </p:nvSpPr>
        <p:spPr>
          <a:xfrm>
            <a:off x="6035040" y="5257800"/>
            <a:ext cx="5577840" cy="548640"/>
          </a:xfrm>
          <a:prstGeom prst="rect">
            <a:avLst/>
          </a:prstGeom>
          <a:noFill/>
          <a:ln/>
        </p:spPr>
        <p:txBody>
          <a:bodyPr wrap="square" lIns="0" tIns="0" rIns="0" bIns="0" rtlCol="0" anchor="t"/>
          <a:lstStyle/>
          <a:p>
            <a:pPr indent="0" marL="0">
              <a:buNone/>
            </a:pPr>
            <a:r>
              <a:rPr lang="en-US" sz="1100" dirty="0">
                <a:solidFill>
                  <a:schemeClr val="accent6"/>
                </a:solidFill>
              </a:rPr>
              <a:t>Follower counts read from public profiles, Sept 15 to 18, 2026, re-verified before submission.</a:t>
            </a:r>
            <a:endParaRPr lang="en-US" sz="11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68680"/>
          </a:xfrm>
          <a:prstGeom prst="rect">
            <a:avLst/>
          </a:prstGeom>
          <a:noFill/>
          <a:ln/>
        </p:spPr>
        <p:txBody>
          <a:bodyPr wrap="square" lIns="0" tIns="0" rIns="0" bIns="0" rtlCol="0" anchor="ctr"/>
          <a:lstStyle/>
          <a:p>
            <a:pPr indent="0" marL="0">
              <a:buNone/>
            </a:pPr>
            <a:r>
              <a:rPr lang="en-US" sz="3200" b="1" dirty="0">
                <a:solidFill>
                  <a:schemeClr val="tx2"/>
                </a:solidFill>
              </a:rPr>
              <a:t>What we audited, and how</a:t>
            </a:r>
            <a:endParaRPr lang="en-US" sz="3200" dirty="0"/>
          </a:p>
        </p:txBody>
      </p:sp>
      <p:sp>
        <p:nvSpPr>
          <p:cNvPr id="3" name="card"/>
          <p:cNvSpPr/>
          <p:nvPr/>
        </p:nvSpPr>
        <p:spPr>
          <a:xfrm>
            <a:off x="548640" y="1508760"/>
            <a:ext cx="2121408" cy="2834640"/>
          </a:xfrm>
          <a:prstGeom prst="roundRect">
            <a:avLst>
              <a:gd name="adj" fmla="val 5172"/>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4" name="number circle"/>
          <p:cNvSpPr/>
          <p:nvPr/>
        </p:nvSpPr>
        <p:spPr>
          <a:xfrm>
            <a:off x="731520" y="1709928"/>
            <a:ext cx="457200" cy="457200"/>
          </a:xfrm>
          <a:prstGeom prst="ellipse">
            <a:avLst/>
          </a:prstGeom>
          <a:solidFill>
            <a:schemeClr val="accent1"/>
          </a:solidFill>
          <a:ln w="12700">
            <a:solidFill>
              <a:schemeClr val="accent1"/>
            </a:solidFill>
            <a:prstDash val="solid"/>
          </a:ln>
        </p:spPr>
      </p:sp>
      <p:sp>
        <p:nvSpPr>
          <p:cNvPr id="5" name="Text 3"/>
          <p:cNvSpPr txBox="1"/>
          <p:nvPr/>
        </p:nvSpPr>
        <p:spPr>
          <a:xfrm>
            <a:off x="731520" y="1709928"/>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latin typeface="Poppins" pitchFamily="34" charset="0"/>
                <a:ea typeface="Poppins" pitchFamily="34" charset="-122"/>
                <a:cs typeface="Poppins" pitchFamily="34" charset="-120"/>
              </a:rPr>
              <a:t>1</a:t>
            </a:r>
            <a:endParaRPr lang="en-US" sz="1600" dirty="0"/>
          </a:p>
        </p:txBody>
      </p:sp>
      <p:sp>
        <p:nvSpPr>
          <p:cNvPr id="6" name="Text 4"/>
          <p:cNvSpPr txBox="1"/>
          <p:nvPr/>
        </p:nvSpPr>
        <p:spPr>
          <a:xfrm>
            <a:off x="731520" y="2331720"/>
            <a:ext cx="1755648" cy="45720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Website</a:t>
            </a:r>
            <a:endParaRPr lang="en-US" sz="1600" dirty="0"/>
          </a:p>
        </p:txBody>
      </p:sp>
      <p:sp>
        <p:nvSpPr>
          <p:cNvPr id="7" name="Text 5"/>
          <p:cNvSpPr txBox="1"/>
          <p:nvPr/>
        </p:nvSpPr>
        <p:spPr>
          <a:xfrm>
            <a:off x="731520" y="2788920"/>
            <a:ext cx="1755648" cy="1005840"/>
          </a:xfrm>
          <a:prstGeom prst="rect">
            <a:avLst/>
          </a:prstGeom>
          <a:noFill/>
          <a:ln/>
        </p:spPr>
        <p:txBody>
          <a:bodyPr wrap="square" lIns="0" tIns="0" rIns="0" bIns="0" rtlCol="0" anchor="t"/>
          <a:lstStyle/>
          <a:p>
            <a:pPr indent="0" marL="0">
              <a:lnSpc>
                <a:spcPct val="110000"/>
              </a:lnSpc>
              <a:buNone/>
            </a:pPr>
            <a:r>
              <a:rPr lang="en-US" sz="1250" dirty="0">
                <a:solidFill>
                  <a:schemeClr val="tx1"/>
                </a:solidFill>
              </a:rPr>
              <a:t>Design, navigation, accessibility, trust signals</a:t>
            </a:r>
            <a:endParaRPr lang="en-US" sz="1250" dirty="0"/>
          </a:p>
        </p:txBody>
      </p:sp>
      <p:sp>
        <p:nvSpPr>
          <p:cNvPr id="8" name="Text 6"/>
          <p:cNvSpPr txBox="1"/>
          <p:nvPr/>
        </p:nvSpPr>
        <p:spPr>
          <a:xfrm>
            <a:off x="731520" y="3886200"/>
            <a:ext cx="1755648" cy="274320"/>
          </a:xfrm>
          <a:prstGeom prst="rect">
            <a:avLst/>
          </a:prstGeom>
          <a:noFill/>
          <a:ln/>
        </p:spPr>
        <p:txBody>
          <a:bodyPr wrap="square" lIns="0" tIns="0" rIns="0" bIns="0" rtlCol="0" anchor="t"/>
          <a:lstStyle/>
          <a:p>
            <a:pPr indent="0" marL="0">
              <a:buNone/>
            </a:pPr>
            <a:r>
              <a:rPr lang="en-US" sz="1200" b="1" dirty="0">
                <a:solidFill>
                  <a:schemeClr val="accent1"/>
                </a:solidFill>
              </a:rPr>
              <a:t>Lauren</a:t>
            </a:r>
            <a:endParaRPr lang="en-US" sz="1200" dirty="0"/>
          </a:p>
        </p:txBody>
      </p:sp>
      <p:sp>
        <p:nvSpPr>
          <p:cNvPr id="9" name="card"/>
          <p:cNvSpPr/>
          <p:nvPr/>
        </p:nvSpPr>
        <p:spPr>
          <a:xfrm>
            <a:off x="2788920" y="1508760"/>
            <a:ext cx="2121408" cy="2834640"/>
          </a:xfrm>
          <a:prstGeom prst="roundRect">
            <a:avLst>
              <a:gd name="adj" fmla="val 5172"/>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10" name="number circle"/>
          <p:cNvSpPr/>
          <p:nvPr/>
        </p:nvSpPr>
        <p:spPr>
          <a:xfrm>
            <a:off x="2971800" y="1709928"/>
            <a:ext cx="457200" cy="457200"/>
          </a:xfrm>
          <a:prstGeom prst="ellipse">
            <a:avLst/>
          </a:prstGeom>
          <a:solidFill>
            <a:schemeClr val="accent1"/>
          </a:solidFill>
          <a:ln w="12700">
            <a:solidFill>
              <a:schemeClr val="accent1"/>
            </a:solidFill>
            <a:prstDash val="solid"/>
          </a:ln>
        </p:spPr>
      </p:sp>
      <p:sp>
        <p:nvSpPr>
          <p:cNvPr id="11" name="Text 9"/>
          <p:cNvSpPr txBox="1"/>
          <p:nvPr/>
        </p:nvSpPr>
        <p:spPr>
          <a:xfrm>
            <a:off x="2971800" y="1709928"/>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latin typeface="Poppins" pitchFamily="34" charset="0"/>
                <a:ea typeface="Poppins" pitchFamily="34" charset="-122"/>
                <a:cs typeface="Poppins" pitchFamily="34" charset="-120"/>
              </a:rPr>
              <a:t>2</a:t>
            </a:r>
            <a:endParaRPr lang="en-US" sz="1600" dirty="0"/>
          </a:p>
        </p:txBody>
      </p:sp>
      <p:sp>
        <p:nvSpPr>
          <p:cNvPr id="12" name="Text 10"/>
          <p:cNvSpPr txBox="1"/>
          <p:nvPr/>
        </p:nvSpPr>
        <p:spPr>
          <a:xfrm>
            <a:off x="2971800" y="2331720"/>
            <a:ext cx="1755648" cy="45720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Social</a:t>
            </a:r>
            <a:endParaRPr lang="en-US" sz="1600" dirty="0"/>
          </a:p>
        </p:txBody>
      </p:sp>
      <p:sp>
        <p:nvSpPr>
          <p:cNvPr id="13" name="Text 11"/>
          <p:cNvSpPr txBox="1"/>
          <p:nvPr/>
        </p:nvSpPr>
        <p:spPr>
          <a:xfrm>
            <a:off x="2971800" y="2788920"/>
            <a:ext cx="1755648" cy="1005840"/>
          </a:xfrm>
          <a:prstGeom prst="rect">
            <a:avLst/>
          </a:prstGeom>
          <a:noFill/>
          <a:ln/>
        </p:spPr>
        <p:txBody>
          <a:bodyPr wrap="square" lIns="0" tIns="0" rIns="0" bIns="0" rtlCol="0" anchor="t"/>
          <a:lstStyle/>
          <a:p>
            <a:pPr indent="0" marL="0">
              <a:lnSpc>
                <a:spcPct val="110000"/>
              </a:lnSpc>
              <a:buNone/>
            </a:pPr>
            <a:r>
              <a:rPr lang="en-US" sz="1250" dirty="0">
                <a:solidFill>
                  <a:schemeClr val="tx1"/>
                </a:solidFill>
              </a:rPr>
              <a:t>Instagram and Facebook: formats, cadence, engagement, voice</a:t>
            </a:r>
            <a:endParaRPr lang="en-US" sz="1250" dirty="0"/>
          </a:p>
        </p:txBody>
      </p:sp>
      <p:sp>
        <p:nvSpPr>
          <p:cNvPr id="14" name="Text 12"/>
          <p:cNvSpPr txBox="1"/>
          <p:nvPr/>
        </p:nvSpPr>
        <p:spPr>
          <a:xfrm>
            <a:off x="2971800" y="3886200"/>
            <a:ext cx="1755648" cy="274320"/>
          </a:xfrm>
          <a:prstGeom prst="rect">
            <a:avLst/>
          </a:prstGeom>
          <a:noFill/>
          <a:ln/>
        </p:spPr>
        <p:txBody>
          <a:bodyPr wrap="square" lIns="0" tIns="0" rIns="0" bIns="0" rtlCol="0" anchor="t"/>
          <a:lstStyle/>
          <a:p>
            <a:pPr indent="0" marL="0">
              <a:buNone/>
            </a:pPr>
            <a:r>
              <a:rPr lang="en-US" sz="1200" b="1" dirty="0">
                <a:solidFill>
                  <a:schemeClr val="accent1"/>
                </a:solidFill>
              </a:rPr>
              <a:t>Emma</a:t>
            </a:r>
            <a:endParaRPr lang="en-US" sz="1200" dirty="0"/>
          </a:p>
        </p:txBody>
      </p:sp>
      <p:sp>
        <p:nvSpPr>
          <p:cNvPr id="15" name="card"/>
          <p:cNvSpPr/>
          <p:nvPr/>
        </p:nvSpPr>
        <p:spPr>
          <a:xfrm>
            <a:off x="5029200" y="1508760"/>
            <a:ext cx="2121408" cy="2834640"/>
          </a:xfrm>
          <a:prstGeom prst="roundRect">
            <a:avLst>
              <a:gd name="adj" fmla="val 5172"/>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16" name="number circle"/>
          <p:cNvSpPr/>
          <p:nvPr/>
        </p:nvSpPr>
        <p:spPr>
          <a:xfrm>
            <a:off x="5212080" y="1709928"/>
            <a:ext cx="457200" cy="457200"/>
          </a:xfrm>
          <a:prstGeom prst="ellipse">
            <a:avLst/>
          </a:prstGeom>
          <a:solidFill>
            <a:schemeClr val="accent1"/>
          </a:solidFill>
          <a:ln w="12700">
            <a:solidFill>
              <a:schemeClr val="accent1"/>
            </a:solidFill>
            <a:prstDash val="solid"/>
          </a:ln>
        </p:spPr>
      </p:sp>
      <p:sp>
        <p:nvSpPr>
          <p:cNvPr id="17" name="Text 15"/>
          <p:cNvSpPr txBox="1"/>
          <p:nvPr/>
        </p:nvSpPr>
        <p:spPr>
          <a:xfrm>
            <a:off x="5212080" y="1709928"/>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latin typeface="Poppins" pitchFamily="34" charset="0"/>
                <a:ea typeface="Poppins" pitchFamily="34" charset="-122"/>
                <a:cs typeface="Poppins" pitchFamily="34" charset="-120"/>
              </a:rPr>
              <a:t>3</a:t>
            </a:r>
            <a:endParaRPr lang="en-US" sz="1600" dirty="0"/>
          </a:p>
        </p:txBody>
      </p:sp>
      <p:sp>
        <p:nvSpPr>
          <p:cNvPr id="18" name="Text 16"/>
          <p:cNvSpPr txBox="1"/>
          <p:nvPr/>
        </p:nvSpPr>
        <p:spPr>
          <a:xfrm>
            <a:off x="5212080" y="2331720"/>
            <a:ext cx="1755648" cy="45720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Cross-platform</a:t>
            </a:r>
            <a:endParaRPr lang="en-US" sz="1600" dirty="0"/>
          </a:p>
        </p:txBody>
      </p:sp>
      <p:sp>
        <p:nvSpPr>
          <p:cNvPr id="19" name="Text 17"/>
          <p:cNvSpPr txBox="1"/>
          <p:nvPr/>
        </p:nvSpPr>
        <p:spPr>
          <a:xfrm>
            <a:off x="5212080" y="2788920"/>
            <a:ext cx="1755648" cy="1005840"/>
          </a:xfrm>
          <a:prstGeom prst="rect">
            <a:avLst/>
          </a:prstGeom>
          <a:noFill/>
          <a:ln/>
        </p:spPr>
        <p:txBody>
          <a:bodyPr wrap="square" lIns="0" tIns="0" rIns="0" bIns="0" rtlCol="0" anchor="t"/>
          <a:lstStyle/>
          <a:p>
            <a:pPr indent="0" marL="0">
              <a:lnSpc>
                <a:spcPct val="110000"/>
              </a:lnSpc>
              <a:buNone/>
            </a:pPr>
            <a:r>
              <a:rPr lang="en-US" sz="1250" dirty="0">
                <a:solidFill>
                  <a:schemeClr val="tx1"/>
                </a:solidFill>
              </a:rPr>
              <a:t>YouTube, TikTok, Linktree: how the pieces connect</a:t>
            </a:r>
            <a:endParaRPr lang="en-US" sz="1250" dirty="0"/>
          </a:p>
        </p:txBody>
      </p:sp>
      <p:sp>
        <p:nvSpPr>
          <p:cNvPr id="20" name="Text 18"/>
          <p:cNvSpPr txBox="1"/>
          <p:nvPr/>
        </p:nvSpPr>
        <p:spPr>
          <a:xfrm>
            <a:off x="5212080" y="3886200"/>
            <a:ext cx="1755648" cy="274320"/>
          </a:xfrm>
          <a:prstGeom prst="rect">
            <a:avLst/>
          </a:prstGeom>
          <a:noFill/>
          <a:ln/>
        </p:spPr>
        <p:txBody>
          <a:bodyPr wrap="square" lIns="0" tIns="0" rIns="0" bIns="0" rtlCol="0" anchor="t"/>
          <a:lstStyle/>
          <a:p>
            <a:pPr indent="0" marL="0">
              <a:buNone/>
            </a:pPr>
            <a:r>
              <a:rPr lang="en-US" sz="1200" b="1" dirty="0">
                <a:solidFill>
                  <a:schemeClr val="accent1"/>
                </a:solidFill>
              </a:rPr>
              <a:t>Brandyn</a:t>
            </a:r>
            <a:endParaRPr lang="en-US" sz="1200" dirty="0"/>
          </a:p>
        </p:txBody>
      </p:sp>
      <p:sp>
        <p:nvSpPr>
          <p:cNvPr id="21" name="card"/>
          <p:cNvSpPr/>
          <p:nvPr/>
        </p:nvSpPr>
        <p:spPr>
          <a:xfrm>
            <a:off x="7269480" y="1508760"/>
            <a:ext cx="2121408" cy="2834640"/>
          </a:xfrm>
          <a:prstGeom prst="roundRect">
            <a:avLst>
              <a:gd name="adj" fmla="val 5172"/>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22" name="number circle"/>
          <p:cNvSpPr/>
          <p:nvPr/>
        </p:nvSpPr>
        <p:spPr>
          <a:xfrm>
            <a:off x="7452360" y="1709928"/>
            <a:ext cx="457200" cy="457200"/>
          </a:xfrm>
          <a:prstGeom prst="ellipse">
            <a:avLst/>
          </a:prstGeom>
          <a:solidFill>
            <a:schemeClr val="accent1"/>
          </a:solidFill>
          <a:ln w="12700">
            <a:solidFill>
              <a:schemeClr val="accent1"/>
            </a:solidFill>
            <a:prstDash val="solid"/>
          </a:ln>
        </p:spPr>
      </p:sp>
      <p:sp>
        <p:nvSpPr>
          <p:cNvPr id="23" name="Text 21"/>
          <p:cNvSpPr txBox="1"/>
          <p:nvPr/>
        </p:nvSpPr>
        <p:spPr>
          <a:xfrm>
            <a:off x="7452360" y="1709928"/>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latin typeface="Poppins" pitchFamily="34" charset="0"/>
                <a:ea typeface="Poppins" pitchFamily="34" charset="-122"/>
                <a:cs typeface="Poppins" pitchFamily="34" charset="-120"/>
              </a:rPr>
              <a:t>4</a:t>
            </a:r>
            <a:endParaRPr lang="en-US" sz="1600" dirty="0"/>
          </a:p>
        </p:txBody>
      </p:sp>
      <p:sp>
        <p:nvSpPr>
          <p:cNvPr id="24" name="Text 22"/>
          <p:cNvSpPr txBox="1"/>
          <p:nvPr/>
        </p:nvSpPr>
        <p:spPr>
          <a:xfrm>
            <a:off x="7452360" y="2331720"/>
            <a:ext cx="1755648" cy="45720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SWOT</a:t>
            </a:r>
            <a:endParaRPr lang="en-US" sz="1600" dirty="0"/>
          </a:p>
        </p:txBody>
      </p:sp>
      <p:sp>
        <p:nvSpPr>
          <p:cNvPr id="25" name="Text 23"/>
          <p:cNvSpPr txBox="1"/>
          <p:nvPr/>
        </p:nvSpPr>
        <p:spPr>
          <a:xfrm>
            <a:off x="7452360" y="2788920"/>
            <a:ext cx="1755648" cy="1005840"/>
          </a:xfrm>
          <a:prstGeom prst="rect">
            <a:avLst/>
          </a:prstGeom>
          <a:noFill/>
          <a:ln/>
        </p:spPr>
        <p:txBody>
          <a:bodyPr wrap="square" lIns="0" tIns="0" rIns="0" bIns="0" rtlCol="0" anchor="t"/>
          <a:lstStyle/>
          <a:p>
            <a:pPr indent="0" marL="0">
              <a:lnSpc>
                <a:spcPct val="110000"/>
              </a:lnSpc>
              <a:buNone/>
            </a:pPr>
            <a:r>
              <a:rPr lang="en-US" sz="1250" dirty="0">
                <a:solidFill>
                  <a:schemeClr val="tx1"/>
                </a:solidFill>
              </a:rPr>
              <a:t>Strengths, weaknesses, opportunities, threats from the data</a:t>
            </a:r>
            <a:endParaRPr lang="en-US" sz="1250" dirty="0"/>
          </a:p>
        </p:txBody>
      </p:sp>
      <p:sp>
        <p:nvSpPr>
          <p:cNvPr id="26" name="Text 24"/>
          <p:cNvSpPr txBox="1"/>
          <p:nvPr/>
        </p:nvSpPr>
        <p:spPr>
          <a:xfrm>
            <a:off x="7452360" y="3886200"/>
            <a:ext cx="1755648" cy="274320"/>
          </a:xfrm>
          <a:prstGeom prst="rect">
            <a:avLst/>
          </a:prstGeom>
          <a:noFill/>
          <a:ln/>
        </p:spPr>
        <p:txBody>
          <a:bodyPr wrap="square" lIns="0" tIns="0" rIns="0" bIns="0" rtlCol="0" anchor="t"/>
          <a:lstStyle/>
          <a:p>
            <a:pPr indent="0" marL="0">
              <a:buNone/>
            </a:pPr>
            <a:r>
              <a:rPr lang="en-US" sz="1200" b="1" dirty="0">
                <a:solidFill>
                  <a:schemeClr val="accent1"/>
                </a:solidFill>
              </a:rPr>
              <a:t>Elora</a:t>
            </a:r>
            <a:endParaRPr lang="en-US" sz="1200" dirty="0"/>
          </a:p>
        </p:txBody>
      </p:sp>
      <p:sp>
        <p:nvSpPr>
          <p:cNvPr id="27" name="card"/>
          <p:cNvSpPr/>
          <p:nvPr/>
        </p:nvSpPr>
        <p:spPr>
          <a:xfrm>
            <a:off x="9509760" y="1508760"/>
            <a:ext cx="2121408" cy="2834640"/>
          </a:xfrm>
          <a:prstGeom prst="roundRect">
            <a:avLst>
              <a:gd name="adj" fmla="val 5172"/>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28" name="number circle"/>
          <p:cNvSpPr/>
          <p:nvPr/>
        </p:nvSpPr>
        <p:spPr>
          <a:xfrm>
            <a:off x="9692640" y="1709928"/>
            <a:ext cx="457200" cy="457200"/>
          </a:xfrm>
          <a:prstGeom prst="ellipse">
            <a:avLst/>
          </a:prstGeom>
          <a:solidFill>
            <a:schemeClr val="accent1"/>
          </a:solidFill>
          <a:ln w="12700">
            <a:solidFill>
              <a:schemeClr val="accent1"/>
            </a:solidFill>
            <a:prstDash val="solid"/>
          </a:ln>
        </p:spPr>
      </p:sp>
      <p:sp>
        <p:nvSpPr>
          <p:cNvPr id="29" name="Text 27"/>
          <p:cNvSpPr txBox="1"/>
          <p:nvPr/>
        </p:nvSpPr>
        <p:spPr>
          <a:xfrm>
            <a:off x="9692640" y="1709928"/>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latin typeface="Poppins" pitchFamily="34" charset="0"/>
                <a:ea typeface="Poppins" pitchFamily="34" charset="-122"/>
                <a:cs typeface="Poppins" pitchFamily="34" charset="-120"/>
              </a:rPr>
              <a:t>5</a:t>
            </a:r>
            <a:endParaRPr lang="en-US" sz="1600" dirty="0"/>
          </a:p>
        </p:txBody>
      </p:sp>
      <p:sp>
        <p:nvSpPr>
          <p:cNvPr id="30" name="Text 28"/>
          <p:cNvSpPr txBox="1"/>
          <p:nvPr/>
        </p:nvSpPr>
        <p:spPr>
          <a:xfrm>
            <a:off x="9692640" y="2331720"/>
            <a:ext cx="1755648" cy="45720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Sources + interview</a:t>
            </a:r>
            <a:endParaRPr lang="en-US" sz="1600" dirty="0"/>
          </a:p>
        </p:txBody>
      </p:sp>
      <p:sp>
        <p:nvSpPr>
          <p:cNvPr id="31" name="Text 29"/>
          <p:cNvSpPr txBox="1"/>
          <p:nvPr/>
        </p:nvSpPr>
        <p:spPr>
          <a:xfrm>
            <a:off x="9692640" y="2788920"/>
            <a:ext cx="1755648" cy="1005840"/>
          </a:xfrm>
          <a:prstGeom prst="rect">
            <a:avLst/>
          </a:prstGeom>
          <a:noFill/>
          <a:ln/>
        </p:spPr>
        <p:txBody>
          <a:bodyPr wrap="square" lIns="0" tIns="0" rIns="0" bIns="0" rtlCol="0" anchor="t"/>
          <a:lstStyle/>
          <a:p>
            <a:pPr indent="0" marL="0">
              <a:lnSpc>
                <a:spcPct val="110000"/>
              </a:lnSpc>
              <a:buNone/>
            </a:pPr>
            <a:r>
              <a:rPr lang="en-US" sz="1250" dirty="0">
                <a:solidFill>
                  <a:schemeClr val="tx1"/>
                </a:solidFill>
              </a:rPr>
              <a:t>APA 7 source log and the newsroom interview</a:t>
            </a:r>
            <a:endParaRPr lang="en-US" sz="1250" dirty="0"/>
          </a:p>
        </p:txBody>
      </p:sp>
      <p:sp>
        <p:nvSpPr>
          <p:cNvPr id="32" name="Text 30"/>
          <p:cNvSpPr txBox="1"/>
          <p:nvPr/>
        </p:nvSpPr>
        <p:spPr>
          <a:xfrm>
            <a:off x="9692640" y="3886200"/>
            <a:ext cx="1755648" cy="274320"/>
          </a:xfrm>
          <a:prstGeom prst="rect">
            <a:avLst/>
          </a:prstGeom>
          <a:noFill/>
          <a:ln/>
        </p:spPr>
        <p:txBody>
          <a:bodyPr wrap="square" lIns="0" tIns="0" rIns="0" bIns="0" rtlCol="0" anchor="t"/>
          <a:lstStyle/>
          <a:p>
            <a:pPr indent="0" marL="0">
              <a:buNone/>
            </a:pPr>
            <a:r>
              <a:rPr lang="en-US" sz="1200" b="1" dirty="0">
                <a:solidFill>
                  <a:schemeClr val="accent1"/>
                </a:solidFill>
              </a:rPr>
              <a:t>Gabrielle</a:t>
            </a:r>
            <a:endParaRPr lang="en-US" sz="1200" dirty="0"/>
          </a:p>
        </p:txBody>
      </p:sp>
      <p:sp>
        <p:nvSpPr>
          <p:cNvPr id="33" name="card"/>
          <p:cNvSpPr/>
          <p:nvPr/>
        </p:nvSpPr>
        <p:spPr>
          <a:xfrm>
            <a:off x="548640" y="4617720"/>
            <a:ext cx="11091672" cy="1371600"/>
          </a:xfrm>
          <a:prstGeom prst="roundRect">
            <a:avLst>
              <a:gd name="adj" fmla="val 8000"/>
            </a:avLst>
          </a:prstGeom>
          <a:solidFill>
            <a:schemeClr val="accent4"/>
          </a:solidFill>
          <a:ln w="9525">
            <a:solidFill>
              <a:schemeClr val="accent4"/>
            </a:solidFill>
            <a:prstDash val="solid"/>
          </a:ln>
        </p:spPr>
      </p:sp>
      <p:sp>
        <p:nvSpPr>
          <p:cNvPr id="34" name="Text 32"/>
          <p:cNvSpPr txBox="1"/>
          <p:nvPr/>
        </p:nvSpPr>
        <p:spPr>
          <a:xfrm>
            <a:off x="822960" y="4754880"/>
            <a:ext cx="3657600" cy="365760"/>
          </a:xfrm>
          <a:prstGeom prst="rect">
            <a:avLst/>
          </a:prstGeom>
          <a:noFill/>
          <a:ln/>
        </p:spPr>
        <p:txBody>
          <a:bodyPr wrap="square" lIns="0" tIns="0" rIns="0" bIns="0" rtlCol="0" anchor="t"/>
          <a:lstStyle/>
          <a:p>
            <a:pPr indent="0" marL="0">
              <a:buNone/>
            </a:pPr>
            <a:r>
              <a:rPr lang="en-US" sz="1400" b="1" dirty="0">
                <a:solidFill>
                  <a:schemeClr val="tx2"/>
                </a:solidFill>
                <a:latin typeface="Poppins" pitchFamily="34" charset="0"/>
                <a:ea typeface="Poppins" pitchFamily="34" charset="-122"/>
                <a:cs typeface="Poppins" pitchFamily="34" charset="-120"/>
              </a:rPr>
              <a:t>The evidence rule</a:t>
            </a:r>
            <a:endParaRPr lang="en-US" sz="1400" dirty="0"/>
          </a:p>
        </p:txBody>
      </p:sp>
      <p:sp>
        <p:nvSpPr>
          <p:cNvPr id="35" name="Text 33"/>
          <p:cNvSpPr txBox="1"/>
          <p:nvPr/>
        </p:nvSpPr>
        <p:spPr>
          <a:xfrm>
            <a:off x="822960" y="5120640"/>
            <a:ext cx="10515600" cy="822960"/>
          </a:xfrm>
          <a:prstGeom prst="rect">
            <a:avLst/>
          </a:prstGeom>
          <a:noFill/>
          <a:ln/>
        </p:spPr>
        <p:txBody>
          <a:bodyPr wrap="square" lIns="0" tIns="0" rIns="0" bIns="0" rtlCol="0" anchor="t"/>
          <a:lstStyle/>
          <a:p>
            <a:pPr indent="0" marL="0">
              <a:lnSpc>
                <a:spcPct val="110000"/>
              </a:lnSpc>
              <a:buNone/>
            </a:pPr>
            <a:r>
              <a:rPr lang="en-US" sz="1300" dirty="0">
                <a:solidFill>
                  <a:schemeClr val="tx1"/>
                </a:solidFill>
              </a:rPr>
              <a:t>Every claim in this audit carries a number, a screenshot, or a quote. Screenshots are named by platform and date. All figures were gathered from public profiles between Sept 15 and 18, 2026, and re-verified by the person citing them, because these numbers move.</a:t>
            </a:r>
            <a:endParaRPr lang="en-US" sz="13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68680"/>
          </a:xfrm>
          <a:prstGeom prst="rect">
            <a:avLst/>
          </a:prstGeom>
          <a:noFill/>
          <a:ln/>
        </p:spPr>
        <p:txBody>
          <a:bodyPr wrap="square" lIns="0" tIns="0" rIns="0" bIns="0" rtlCol="0" anchor="ctr"/>
          <a:lstStyle/>
          <a:p>
            <a:pPr indent="0" marL="0">
              <a:buNone/>
            </a:pPr>
            <a:r>
              <a:rPr lang="en-US" sz="3200" b="1" dirty="0">
                <a:solidFill>
                  <a:schemeClr val="tx2"/>
                </a:solidFill>
              </a:rPr>
              <a:t>Website: a solid newspaper CMS with one switch flipped</a:t>
            </a:r>
            <a:endParaRPr lang="en-US" sz="3200" dirty="0"/>
          </a:p>
        </p:txBody>
      </p:sp>
      <p:sp>
        <p:nvSpPr>
          <p:cNvPr id="3" name="number circle"/>
          <p:cNvSpPr/>
          <p:nvPr/>
        </p:nvSpPr>
        <p:spPr>
          <a:xfrm>
            <a:off x="548640" y="1554480"/>
            <a:ext cx="411480" cy="411480"/>
          </a:xfrm>
          <a:prstGeom prst="ellipse">
            <a:avLst/>
          </a:prstGeom>
          <a:solidFill>
            <a:schemeClr val="accent1"/>
          </a:solidFill>
          <a:ln w="12700">
            <a:solidFill>
              <a:schemeClr val="accent1"/>
            </a:solidFill>
            <a:prstDash val="solid"/>
          </a:ln>
        </p:spPr>
      </p:sp>
      <p:sp>
        <p:nvSpPr>
          <p:cNvPr id="4" name="Text 2"/>
          <p:cNvSpPr txBox="1"/>
          <p:nvPr/>
        </p:nvSpPr>
        <p:spPr>
          <a:xfrm>
            <a:off x="548640" y="1554480"/>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latin typeface="Poppins" pitchFamily="34" charset="0"/>
                <a:ea typeface="Poppins" pitchFamily="34" charset="-122"/>
                <a:cs typeface="Poppins" pitchFamily="34" charset="-120"/>
              </a:rPr>
              <a:t>1</a:t>
            </a:r>
            <a:endParaRPr lang="en-US" sz="1300" dirty="0"/>
          </a:p>
        </p:txBody>
      </p:sp>
      <p:sp>
        <p:nvSpPr>
          <p:cNvPr id="5" name="Text 3"/>
          <p:cNvSpPr txBox="1"/>
          <p:nvPr/>
        </p:nvSpPr>
        <p:spPr>
          <a:xfrm>
            <a:off x="1143000" y="1508760"/>
            <a:ext cx="5120640" cy="41148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Built on BLOX CMS</a:t>
            </a:r>
            <a:endParaRPr lang="en-US" sz="1600" dirty="0"/>
          </a:p>
        </p:txBody>
      </p:sp>
      <p:sp>
        <p:nvSpPr>
          <p:cNvPr id="6" name="Text 4"/>
          <p:cNvSpPr txBox="1"/>
          <p:nvPr/>
        </p:nvSpPr>
        <p:spPr>
          <a:xfrm>
            <a:off x="1143000" y="1947672"/>
            <a:ext cx="5120640" cy="914400"/>
          </a:xfrm>
          <a:prstGeom prst="rect">
            <a:avLst/>
          </a:prstGeom>
          <a:noFill/>
          <a:ln/>
        </p:spPr>
        <p:txBody>
          <a:bodyPr wrap="square" lIns="0" tIns="0" rIns="0" bIns="0" rtlCol="0" anchor="t"/>
          <a:lstStyle/>
          <a:p>
            <a:pPr indent="0" marL="0">
              <a:lnSpc>
                <a:spcPct val="110000"/>
              </a:lnSpc>
              <a:buNone/>
            </a:pPr>
            <a:r>
              <a:rPr lang="en-US" sz="1300" dirty="0">
                <a:solidFill>
                  <a:schemeClr val="tx1"/>
                </a:solidFill>
              </a:rPr>
              <a:t>The platform most U.S. newspapers run on. Familiar layout, standard navigation, and a professional look that supports credibility.</a:t>
            </a:r>
            <a:endParaRPr lang="en-US" sz="1300" dirty="0"/>
          </a:p>
        </p:txBody>
      </p:sp>
      <p:sp>
        <p:nvSpPr>
          <p:cNvPr id="7" name="number circle"/>
          <p:cNvSpPr/>
          <p:nvPr/>
        </p:nvSpPr>
        <p:spPr>
          <a:xfrm>
            <a:off x="548640" y="2971800"/>
            <a:ext cx="411480" cy="411480"/>
          </a:xfrm>
          <a:prstGeom prst="ellipse">
            <a:avLst/>
          </a:prstGeom>
          <a:solidFill>
            <a:schemeClr val="accent1"/>
          </a:solidFill>
          <a:ln w="12700">
            <a:solidFill>
              <a:schemeClr val="accent1"/>
            </a:solidFill>
            <a:prstDash val="solid"/>
          </a:ln>
        </p:spPr>
      </p:sp>
      <p:sp>
        <p:nvSpPr>
          <p:cNvPr id="8" name="Text 6"/>
          <p:cNvSpPr txBox="1"/>
          <p:nvPr/>
        </p:nvSpPr>
        <p:spPr>
          <a:xfrm>
            <a:off x="548640" y="2971800"/>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latin typeface="Poppins" pitchFamily="34" charset="0"/>
                <a:ea typeface="Poppins" pitchFamily="34" charset="-122"/>
                <a:cs typeface="Poppins" pitchFamily="34" charset="-120"/>
              </a:rPr>
              <a:t>2</a:t>
            </a:r>
            <a:endParaRPr lang="en-US" sz="1300" dirty="0"/>
          </a:p>
        </p:txBody>
      </p:sp>
      <p:sp>
        <p:nvSpPr>
          <p:cNvPr id="9" name="Text 7"/>
          <p:cNvSpPr txBox="1"/>
          <p:nvPr/>
        </p:nvSpPr>
        <p:spPr>
          <a:xfrm>
            <a:off x="1143000" y="2926080"/>
            <a:ext cx="5120640" cy="41148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robots.txt blocks about 30 AI crawlers</a:t>
            </a:r>
            <a:endParaRPr lang="en-US" sz="1600" dirty="0"/>
          </a:p>
        </p:txBody>
      </p:sp>
      <p:sp>
        <p:nvSpPr>
          <p:cNvPr id="10" name="Text 8"/>
          <p:cNvSpPr txBox="1"/>
          <p:nvPr/>
        </p:nvSpPr>
        <p:spPr>
          <a:xfrm>
            <a:off x="1143000" y="3364992"/>
            <a:ext cx="5120640" cy="914400"/>
          </a:xfrm>
          <a:prstGeom prst="rect">
            <a:avLst/>
          </a:prstGeom>
          <a:noFill/>
          <a:ln/>
        </p:spPr>
        <p:txBody>
          <a:bodyPr wrap="square" lIns="0" tIns="0" rIns="0" bIns="0" rtlCol="0" anchor="t"/>
          <a:lstStyle/>
          <a:p>
            <a:pPr indent="0" marL="0">
              <a:lnSpc>
                <a:spcPct val="110000"/>
              </a:lnSpc>
              <a:buNone/>
            </a:pPr>
            <a:r>
              <a:rPr lang="en-US" sz="1300" dirty="0">
                <a:solidFill>
                  <a:schemeClr val="tx1"/>
                </a:solidFill>
              </a:rPr>
              <a:t>A default vendor setting that keeps NT Daily's stories out of AI search answers. Likely unintentional, and easy to reverse.</a:t>
            </a:r>
            <a:endParaRPr lang="en-US" sz="1300" dirty="0"/>
          </a:p>
        </p:txBody>
      </p:sp>
      <p:sp>
        <p:nvSpPr>
          <p:cNvPr id="11" name="number circle"/>
          <p:cNvSpPr/>
          <p:nvPr/>
        </p:nvSpPr>
        <p:spPr>
          <a:xfrm>
            <a:off x="548640" y="4389120"/>
            <a:ext cx="411480" cy="411480"/>
          </a:xfrm>
          <a:prstGeom prst="ellipse">
            <a:avLst/>
          </a:prstGeom>
          <a:solidFill>
            <a:schemeClr val="accent1"/>
          </a:solidFill>
          <a:ln w="12700">
            <a:solidFill>
              <a:schemeClr val="accent1"/>
            </a:solidFill>
            <a:prstDash val="solid"/>
          </a:ln>
        </p:spPr>
      </p:sp>
      <p:sp>
        <p:nvSpPr>
          <p:cNvPr id="12" name="Text 10"/>
          <p:cNvSpPr txBox="1"/>
          <p:nvPr/>
        </p:nvSpPr>
        <p:spPr>
          <a:xfrm>
            <a:off x="548640" y="4389120"/>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latin typeface="Poppins" pitchFamily="34" charset="0"/>
                <a:ea typeface="Poppins" pitchFamily="34" charset="-122"/>
                <a:cs typeface="Poppins" pitchFamily="34" charset="-120"/>
              </a:rPr>
              <a:t>3</a:t>
            </a:r>
            <a:endParaRPr lang="en-US" sz="1300" dirty="0"/>
          </a:p>
        </p:txBody>
      </p:sp>
      <p:sp>
        <p:nvSpPr>
          <p:cNvPr id="13" name="Text 11"/>
          <p:cNvSpPr txBox="1"/>
          <p:nvPr/>
        </p:nvSpPr>
        <p:spPr>
          <a:xfrm>
            <a:off x="1143000" y="4343400"/>
            <a:ext cx="5120640" cy="41148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What we tested</a:t>
            </a:r>
            <a:endParaRPr lang="en-US" sz="1600" dirty="0"/>
          </a:p>
        </p:txBody>
      </p:sp>
      <p:sp>
        <p:nvSpPr>
          <p:cNvPr id="14" name="Text 12"/>
          <p:cNvSpPr txBox="1"/>
          <p:nvPr/>
        </p:nvSpPr>
        <p:spPr>
          <a:xfrm>
            <a:off x="1143000" y="4782312"/>
            <a:ext cx="5120640" cy="914400"/>
          </a:xfrm>
          <a:prstGeom prst="rect">
            <a:avLst/>
          </a:prstGeom>
          <a:noFill/>
          <a:ln/>
        </p:spPr>
        <p:txBody>
          <a:bodyPr wrap="square" lIns="0" tIns="0" rIns="0" bIns="0" rtlCol="0" anchor="t"/>
          <a:lstStyle/>
          <a:p>
            <a:pPr indent="0" marL="0">
              <a:lnSpc>
                <a:spcPct val="110000"/>
              </a:lnSpc>
              <a:buNone/>
            </a:pPr>
            <a:r>
              <a:rPr lang="en-US" sz="1300" dirty="0">
                <a:solidFill>
                  <a:schemeClr val="tx1"/>
                </a:solidFill>
              </a:rPr>
              <a:t>Clicks to the newest story, sports and contact; search quality; pop-ups and ads; text size, contrast, alt text and captions; where the social icons and newsletter signup sit.</a:t>
            </a:r>
            <a:endParaRPr lang="en-US" sz="1300" dirty="0"/>
          </a:p>
        </p:txBody>
      </p:sp>
      <p:sp>
        <p:nvSpPr>
          <p:cNvPr id="15" name="Text 13"/>
          <p:cNvSpPr txBox="1"/>
          <p:nvPr/>
        </p:nvSpPr>
        <p:spPr>
          <a:xfrm>
            <a:off x="548640" y="5715000"/>
            <a:ext cx="5760720" cy="640080"/>
          </a:xfrm>
          <a:prstGeom prst="rect">
            <a:avLst/>
          </a:prstGeom>
          <a:noFill/>
          <a:ln/>
        </p:spPr>
        <p:txBody>
          <a:bodyPr wrap="square" lIns="0" tIns="0" rIns="0" bIns="0" rtlCol="0" anchor="t"/>
          <a:lstStyle/>
          <a:p>
            <a:pPr indent="0" marL="0">
              <a:buNone/>
            </a:pPr>
            <a:r>
              <a:rPr lang="en-US" sz="1100" i="1" dirty="0">
                <a:solidFill>
                  <a:schemeClr val="accent3"/>
                </a:solidFill>
              </a:rPr>
              <a:t>Guiding questions: Can a first-time visitor tell what the site is within five seconds? Does it feel as credible as a local TV station's site? Who hits an accessibility barrier?</a:t>
            </a:r>
            <a:endParaRPr lang="en-US" sz="1100" dirty="0"/>
          </a:p>
        </p:txBody>
      </p:sp>
      <p:sp>
        <p:nvSpPr>
          <p:cNvPr id="16" name="screenshot placeholder desktop"/>
          <p:cNvSpPr/>
          <p:nvPr/>
        </p:nvSpPr>
        <p:spPr>
          <a:xfrm>
            <a:off x="6766560" y="1508760"/>
            <a:ext cx="4873752" cy="2743200"/>
          </a:xfrm>
          <a:prstGeom prst="roundRect">
            <a:avLst>
              <a:gd name="adj" fmla="val 4000"/>
            </a:avLst>
          </a:prstGeom>
          <a:solidFill>
            <a:schemeClr val="bg2"/>
          </a:solidFill>
          <a:ln w="12700">
            <a:solidFill>
              <a:schemeClr val="accent1"/>
            </a:solidFill>
            <a:prstDash val="dash"/>
          </a:ln>
        </p:spPr>
      </p:sp>
      <p:sp>
        <p:nvSpPr>
          <p:cNvPr id="17" name="Text 15"/>
          <p:cNvSpPr txBox="1"/>
          <p:nvPr/>
        </p:nvSpPr>
        <p:spPr>
          <a:xfrm>
            <a:off x="6949440" y="1508760"/>
            <a:ext cx="4480560" cy="2743200"/>
          </a:xfrm>
          <a:prstGeom prst="rect">
            <a:avLst/>
          </a:prstGeom>
          <a:noFill/>
          <a:ln/>
        </p:spPr>
        <p:txBody>
          <a:bodyPr wrap="square" lIns="0" tIns="0" rIns="0" bIns="0" rtlCol="0" anchor="ctr"/>
          <a:lstStyle/>
          <a:p>
            <a:pPr algn="ctr" indent="0" marL="0">
              <a:buNone/>
            </a:pPr>
            <a:r>
              <a:rPr lang="en-US" sz="1200" dirty="0">
                <a:solidFill>
                  <a:schemeClr val="accent3"/>
                </a:solidFill>
              </a:rPr>
              <a:t>Homepage screenshot, desktop</a:t>
            </a:r>
            <a:endParaRPr lang="en-US" sz="1200" dirty="0"/>
          </a:p>
          <a:p>
            <a:pPr algn="ctr" indent="0" marL="0">
              <a:buNone/>
            </a:pPr>
            <a:r>
              <a:rPr lang="en-US" sz="1200" dirty="0">
                <a:solidFill>
                  <a:schemeClr val="accent3"/>
                </a:solidFill>
              </a:rPr>
              <a:t>(Lauren: drop in ntdaily-home-desktop-2026-10-0X.png)</a:t>
            </a:r>
            <a:endParaRPr lang="en-US" sz="1200" dirty="0"/>
          </a:p>
        </p:txBody>
      </p:sp>
      <p:sp>
        <p:nvSpPr>
          <p:cNvPr id="18" name="screenshot placeholder mobile"/>
          <p:cNvSpPr/>
          <p:nvPr/>
        </p:nvSpPr>
        <p:spPr>
          <a:xfrm>
            <a:off x="6766560" y="4434840"/>
            <a:ext cx="2331720" cy="1828800"/>
          </a:xfrm>
          <a:prstGeom prst="roundRect">
            <a:avLst>
              <a:gd name="adj" fmla="val 6000"/>
            </a:avLst>
          </a:prstGeom>
          <a:solidFill>
            <a:schemeClr val="bg2"/>
          </a:solidFill>
          <a:ln w="12700">
            <a:solidFill>
              <a:schemeClr val="accent1"/>
            </a:solidFill>
            <a:prstDash val="dash"/>
          </a:ln>
        </p:spPr>
      </p:sp>
      <p:sp>
        <p:nvSpPr>
          <p:cNvPr id="19" name="Text 17"/>
          <p:cNvSpPr txBox="1"/>
          <p:nvPr/>
        </p:nvSpPr>
        <p:spPr>
          <a:xfrm>
            <a:off x="6858000" y="4434840"/>
            <a:ext cx="2148840" cy="1828800"/>
          </a:xfrm>
          <a:prstGeom prst="rect">
            <a:avLst/>
          </a:prstGeom>
          <a:noFill/>
          <a:ln/>
        </p:spPr>
        <p:txBody>
          <a:bodyPr wrap="square" lIns="0" tIns="0" rIns="0" bIns="0" rtlCol="0" anchor="ctr"/>
          <a:lstStyle/>
          <a:p>
            <a:pPr algn="ctr" indent="0" marL="0">
              <a:buNone/>
            </a:pPr>
            <a:r>
              <a:rPr lang="en-US" sz="1200" dirty="0">
                <a:solidFill>
                  <a:schemeClr val="accent3"/>
                </a:solidFill>
              </a:rPr>
              <a:t>Mobile article page</a:t>
            </a:r>
            <a:endParaRPr lang="en-US" sz="1200" dirty="0"/>
          </a:p>
        </p:txBody>
      </p:sp>
      <p:sp>
        <p:nvSpPr>
          <p:cNvPr id="20" name="screenshot placeholder menu"/>
          <p:cNvSpPr/>
          <p:nvPr/>
        </p:nvSpPr>
        <p:spPr>
          <a:xfrm>
            <a:off x="9308592" y="4434840"/>
            <a:ext cx="2331720" cy="1828800"/>
          </a:xfrm>
          <a:prstGeom prst="roundRect">
            <a:avLst>
              <a:gd name="adj" fmla="val 6000"/>
            </a:avLst>
          </a:prstGeom>
          <a:solidFill>
            <a:schemeClr val="bg2"/>
          </a:solidFill>
          <a:ln w="12700">
            <a:solidFill>
              <a:schemeClr val="accent1"/>
            </a:solidFill>
            <a:prstDash val="dash"/>
          </a:ln>
        </p:spPr>
      </p:sp>
      <p:sp>
        <p:nvSpPr>
          <p:cNvPr id="21" name="Text 19"/>
          <p:cNvSpPr txBox="1"/>
          <p:nvPr/>
        </p:nvSpPr>
        <p:spPr>
          <a:xfrm>
            <a:off x="9400032" y="4434840"/>
            <a:ext cx="2148840" cy="1828800"/>
          </a:xfrm>
          <a:prstGeom prst="rect">
            <a:avLst/>
          </a:prstGeom>
          <a:noFill/>
          <a:ln/>
        </p:spPr>
        <p:txBody>
          <a:bodyPr wrap="square" lIns="0" tIns="0" rIns="0" bIns="0" rtlCol="0" anchor="ctr"/>
          <a:lstStyle/>
          <a:p>
            <a:pPr algn="ctr" indent="0" marL="0">
              <a:buNone/>
            </a:pPr>
            <a:r>
              <a:rPr lang="en-US" sz="1200" dirty="0">
                <a:solidFill>
                  <a:schemeClr val="accent3"/>
                </a:solidFill>
              </a:rPr>
              <a:t>Menu and search</a:t>
            </a:r>
            <a:endParaRPr lang="en-US" sz="12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68680"/>
          </a:xfrm>
          <a:prstGeom prst="rect">
            <a:avLst/>
          </a:prstGeom>
          <a:noFill/>
          <a:ln/>
        </p:spPr>
        <p:txBody>
          <a:bodyPr wrap="square" lIns="0" tIns="0" rIns="0" bIns="0" rtlCol="0" anchor="ctr"/>
          <a:lstStyle/>
          <a:p>
            <a:pPr indent="0" marL="0">
              <a:buNone/>
            </a:pPr>
            <a:r>
              <a:rPr lang="en-US" sz="3200" b="1" dirty="0">
                <a:solidFill>
                  <a:schemeClr val="tx2"/>
                </a:solidFill>
              </a:rPr>
              <a:t>Instagram and Facebook: where the audience already is</a:t>
            </a:r>
            <a:endParaRPr lang="en-US" sz="3200" dirty="0"/>
          </a:p>
        </p:txBody>
      </p:sp>
      <p:sp>
        <p:nvSpPr>
          <p:cNvPr id="3" name="card"/>
          <p:cNvSpPr/>
          <p:nvPr/>
        </p:nvSpPr>
        <p:spPr>
          <a:xfrm>
            <a:off x="548640" y="1508760"/>
            <a:ext cx="5486400" cy="4663440"/>
          </a:xfrm>
          <a:prstGeom prst="roundRect">
            <a:avLst>
              <a:gd name="adj" fmla="val 2353"/>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4" name="Text 2"/>
          <p:cNvSpPr txBox="1"/>
          <p:nvPr/>
        </p:nvSpPr>
        <p:spPr>
          <a:xfrm>
            <a:off x="822960" y="1691640"/>
            <a:ext cx="4937760" cy="411480"/>
          </a:xfrm>
          <a:prstGeom prst="rect">
            <a:avLst/>
          </a:prstGeom>
          <a:noFill/>
          <a:ln/>
        </p:spPr>
        <p:txBody>
          <a:bodyPr wrap="square" lIns="0" tIns="0" rIns="0" bIns="0" rtlCol="0" anchor="t"/>
          <a:lstStyle/>
          <a:p>
            <a:pPr indent="0" marL="0">
              <a:buNone/>
            </a:pPr>
            <a:r>
              <a:rPr lang="en-US" sz="1800" b="1" dirty="0">
                <a:solidFill>
                  <a:schemeClr val="tx2"/>
                </a:solidFill>
                <a:latin typeface="Poppins" pitchFamily="34" charset="0"/>
                <a:ea typeface="Poppins" pitchFamily="34" charset="-122"/>
                <a:cs typeface="Poppins" pitchFamily="34" charset="-120"/>
              </a:rPr>
              <a:t>Instagram</a:t>
            </a:r>
            <a:endParaRPr lang="en-US" sz="1800" dirty="0"/>
          </a:p>
        </p:txBody>
      </p:sp>
      <p:sp>
        <p:nvSpPr>
          <p:cNvPr id="5" name="stat number"/>
          <p:cNvSpPr txBox="1"/>
          <p:nvPr/>
        </p:nvSpPr>
        <p:spPr>
          <a:xfrm>
            <a:off x="822960" y="2148840"/>
            <a:ext cx="2377440" cy="868680"/>
          </a:xfrm>
          <a:prstGeom prst="rect">
            <a:avLst/>
          </a:prstGeom>
          <a:noFill/>
          <a:ln/>
        </p:spPr>
        <p:txBody>
          <a:bodyPr wrap="square" lIns="0" tIns="0" rIns="0" bIns="0" rtlCol="0" anchor="b"/>
          <a:lstStyle/>
          <a:p>
            <a:pPr algn="l" indent="0" marL="0">
              <a:buNone/>
            </a:pPr>
            <a:r>
              <a:rPr lang="en-US" sz="4400" b="1" dirty="0">
                <a:solidFill>
                  <a:schemeClr val="accent1"/>
                </a:solidFill>
                <a:latin typeface="Poppins" pitchFamily="34" charset="0"/>
                <a:ea typeface="Poppins" pitchFamily="34" charset="-122"/>
                <a:cs typeface="Poppins" pitchFamily="34" charset="-120"/>
              </a:rPr>
              <a:t>7,450</a:t>
            </a:r>
            <a:endParaRPr lang="en-US" sz="4400" dirty="0"/>
          </a:p>
        </p:txBody>
      </p:sp>
      <p:sp>
        <p:nvSpPr>
          <p:cNvPr id="6" name="stat label"/>
          <p:cNvSpPr txBox="1"/>
          <p:nvPr/>
        </p:nvSpPr>
        <p:spPr>
          <a:xfrm>
            <a:off x="822960" y="3063240"/>
            <a:ext cx="2377440" cy="548640"/>
          </a:xfrm>
          <a:prstGeom prst="rect">
            <a:avLst/>
          </a:prstGeom>
          <a:noFill/>
          <a:ln/>
        </p:spPr>
        <p:txBody>
          <a:bodyPr wrap="square" lIns="0" tIns="0" rIns="0" bIns="0" rtlCol="0" anchor="t"/>
          <a:lstStyle/>
          <a:p>
            <a:pPr algn="l" indent="0" marL="0">
              <a:buNone/>
            </a:pPr>
            <a:r>
              <a:rPr lang="en-US" sz="1300" dirty="0">
                <a:solidFill>
                  <a:schemeClr val="accent3"/>
                </a:solidFill>
              </a:rPr>
              <a:t>followers</a:t>
            </a:r>
            <a:endParaRPr lang="en-US" sz="1300" dirty="0"/>
          </a:p>
        </p:txBody>
      </p:sp>
      <p:sp>
        <p:nvSpPr>
          <p:cNvPr id="7" name="stat number"/>
          <p:cNvSpPr txBox="1"/>
          <p:nvPr/>
        </p:nvSpPr>
        <p:spPr>
          <a:xfrm>
            <a:off x="3383280" y="2148840"/>
            <a:ext cx="2377440" cy="868680"/>
          </a:xfrm>
          <a:prstGeom prst="rect">
            <a:avLst/>
          </a:prstGeom>
          <a:noFill/>
          <a:ln/>
        </p:spPr>
        <p:txBody>
          <a:bodyPr wrap="square" lIns="0" tIns="0" rIns="0" bIns="0" rtlCol="0" anchor="b"/>
          <a:lstStyle/>
          <a:p>
            <a:pPr algn="l" indent="0" marL="0">
              <a:buNone/>
            </a:pPr>
            <a:r>
              <a:rPr lang="en-US" sz="4400" b="1" dirty="0">
                <a:solidFill>
                  <a:schemeClr val="accent1"/>
                </a:solidFill>
                <a:latin typeface="Poppins" pitchFamily="34" charset="0"/>
                <a:ea typeface="Poppins" pitchFamily="34" charset="-122"/>
                <a:cs typeface="Poppins" pitchFamily="34" charset="-120"/>
              </a:rPr>
              <a:t>~1,900</a:t>
            </a:r>
            <a:endParaRPr lang="en-US" sz="4400" dirty="0"/>
          </a:p>
        </p:txBody>
      </p:sp>
      <p:sp>
        <p:nvSpPr>
          <p:cNvPr id="8" name="stat label"/>
          <p:cNvSpPr txBox="1"/>
          <p:nvPr/>
        </p:nvSpPr>
        <p:spPr>
          <a:xfrm>
            <a:off x="3383280" y="3063240"/>
            <a:ext cx="2377440" cy="548640"/>
          </a:xfrm>
          <a:prstGeom prst="rect">
            <a:avLst/>
          </a:prstGeom>
          <a:noFill/>
          <a:ln/>
        </p:spPr>
        <p:txBody>
          <a:bodyPr wrap="square" lIns="0" tIns="0" rIns="0" bIns="0" rtlCol="0" anchor="t"/>
          <a:lstStyle/>
          <a:p>
            <a:pPr algn="l" indent="0" marL="0">
              <a:buNone/>
            </a:pPr>
            <a:r>
              <a:rPr lang="en-US" sz="1300" dirty="0">
                <a:solidFill>
                  <a:schemeClr val="accent3"/>
                </a:solidFill>
              </a:rPr>
              <a:t>average views, last five Reels</a:t>
            </a:r>
            <a:endParaRPr lang="en-US" sz="1300" dirty="0"/>
          </a:p>
        </p:txBody>
      </p:sp>
      <p:sp>
        <p:nvSpPr>
          <p:cNvPr id="9" name="Text 7"/>
          <p:cNvSpPr txBox="1"/>
          <p:nvPr/>
        </p:nvSpPr>
        <p:spPr>
          <a:xfrm>
            <a:off x="822960" y="3703320"/>
            <a:ext cx="4937760" cy="1097280"/>
          </a:xfrm>
          <a:prstGeom prst="rect">
            <a:avLst/>
          </a:prstGeom>
          <a:noFill/>
          <a:ln/>
        </p:spPr>
        <p:txBody>
          <a:bodyPr wrap="square" lIns="0" tIns="0" rIns="0" bIns="0" rtlCol="0" anchor="t"/>
          <a:lstStyle/>
          <a:p>
            <a:pPr indent="0" marL="0">
              <a:lnSpc>
                <a:spcPct val="110000"/>
              </a:lnSpc>
              <a:buNone/>
            </a:pPr>
            <a:r>
              <a:rPr lang="en-US" sz="1250" dirty="0">
                <a:solidFill>
                  <a:schemeClr val="tx1"/>
                </a:solidFill>
              </a:rPr>
              <a:t>5,437 posts. Static posts drew 33 to 106 likes each on the last five. Reels report views and static posts report likes, so the two are not directly comparable, but Reels are the format that travels.</a:t>
            </a:r>
            <a:endParaRPr lang="en-US" sz="1250" dirty="0"/>
          </a:p>
        </p:txBody>
      </p:sp>
      <p:graphicFrame>
        <p:nvGraphicFramePr>
          <p:cNvPr id="10" name="Chart 0" descr=""/>
          <p:cNvGraphicFramePr/>
          <p:nvPr/>
        </p:nvGraphicFramePr>
        <p:xfrm>
          <a:off x="822960" y="4754880"/>
          <a:ext cx="4937760" cy="1325880"/>
        </p:xfrm>
        <a:graphic xmlns:a="http://schemas.openxmlformats.org/drawingml/2006/main">
          <a:graphicData uri="http://schemas.openxmlformats.org/drawingml/2006/chart">
            <c:chart xmlns:c="http://schemas.openxmlformats.org/drawingml/2006/chart" r:id="rId1"/>
          </a:graphicData>
        </a:graphic>
      </p:graphicFrame>
      <p:sp>
        <p:nvSpPr>
          <p:cNvPr id="11" name="card"/>
          <p:cNvSpPr/>
          <p:nvPr/>
        </p:nvSpPr>
        <p:spPr>
          <a:xfrm>
            <a:off x="6263640" y="1508760"/>
            <a:ext cx="5376672" cy="4663440"/>
          </a:xfrm>
          <a:prstGeom prst="roundRect">
            <a:avLst>
              <a:gd name="adj" fmla="val 2353"/>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12" name="Text 9"/>
          <p:cNvSpPr txBox="1"/>
          <p:nvPr/>
        </p:nvSpPr>
        <p:spPr>
          <a:xfrm>
            <a:off x="6537960" y="1691640"/>
            <a:ext cx="4846320" cy="411480"/>
          </a:xfrm>
          <a:prstGeom prst="rect">
            <a:avLst/>
          </a:prstGeom>
          <a:noFill/>
          <a:ln/>
        </p:spPr>
        <p:txBody>
          <a:bodyPr wrap="square" lIns="0" tIns="0" rIns="0" bIns="0" rtlCol="0" anchor="t"/>
          <a:lstStyle/>
          <a:p>
            <a:pPr indent="0" marL="0">
              <a:buNone/>
            </a:pPr>
            <a:r>
              <a:rPr lang="en-US" sz="1800" b="1" dirty="0">
                <a:solidFill>
                  <a:schemeClr val="tx2"/>
                </a:solidFill>
                <a:latin typeface="Poppins" pitchFamily="34" charset="0"/>
                <a:ea typeface="Poppins" pitchFamily="34" charset="-122"/>
                <a:cs typeface="Poppins" pitchFamily="34" charset="-120"/>
              </a:rPr>
              <a:t>Facebook</a:t>
            </a:r>
            <a:endParaRPr lang="en-US" sz="1800" dirty="0"/>
          </a:p>
        </p:txBody>
      </p:sp>
      <p:sp>
        <p:nvSpPr>
          <p:cNvPr id="13" name="stat number"/>
          <p:cNvSpPr txBox="1"/>
          <p:nvPr/>
        </p:nvSpPr>
        <p:spPr>
          <a:xfrm>
            <a:off x="6537960" y="2148840"/>
            <a:ext cx="2377440" cy="868680"/>
          </a:xfrm>
          <a:prstGeom prst="rect">
            <a:avLst/>
          </a:prstGeom>
          <a:noFill/>
          <a:ln/>
        </p:spPr>
        <p:txBody>
          <a:bodyPr wrap="square" lIns="0" tIns="0" rIns="0" bIns="0" rtlCol="0" anchor="b"/>
          <a:lstStyle/>
          <a:p>
            <a:pPr algn="l" indent="0" marL="0">
              <a:buNone/>
            </a:pPr>
            <a:r>
              <a:rPr lang="en-US" sz="4400" b="1" dirty="0">
                <a:solidFill>
                  <a:schemeClr val="accent1"/>
                </a:solidFill>
                <a:latin typeface="Poppins" pitchFamily="34" charset="0"/>
                <a:ea typeface="Poppins" pitchFamily="34" charset="-122"/>
                <a:cs typeface="Poppins" pitchFamily="34" charset="-120"/>
              </a:rPr>
              <a:t>~13,000</a:t>
            </a:r>
            <a:endParaRPr lang="en-US" sz="4400" dirty="0"/>
          </a:p>
        </p:txBody>
      </p:sp>
      <p:sp>
        <p:nvSpPr>
          <p:cNvPr id="14" name="stat label"/>
          <p:cNvSpPr txBox="1"/>
          <p:nvPr/>
        </p:nvSpPr>
        <p:spPr>
          <a:xfrm>
            <a:off x="6537960" y="3063240"/>
            <a:ext cx="2377440" cy="548640"/>
          </a:xfrm>
          <a:prstGeom prst="rect">
            <a:avLst/>
          </a:prstGeom>
          <a:noFill/>
          <a:ln/>
        </p:spPr>
        <p:txBody>
          <a:bodyPr wrap="square" lIns="0" tIns="0" rIns="0" bIns="0" rtlCol="0" anchor="t"/>
          <a:lstStyle/>
          <a:p>
            <a:pPr algn="l" indent="0" marL="0">
              <a:buNone/>
            </a:pPr>
            <a:r>
              <a:rPr lang="en-US" sz="1300" dirty="0">
                <a:solidFill>
                  <a:schemeClr val="accent3"/>
                </a:solidFill>
              </a:rPr>
              <a:t>followers, the largest audience</a:t>
            </a:r>
            <a:endParaRPr lang="en-US" sz="1300" dirty="0"/>
          </a:p>
        </p:txBody>
      </p:sp>
      <p:sp>
        <p:nvSpPr>
          <p:cNvPr id="15" name="Text 12"/>
          <p:cNvSpPr txBox="1"/>
          <p:nvPr/>
        </p:nvSpPr>
        <p:spPr>
          <a:xfrm>
            <a:off x="6537960" y="3703320"/>
            <a:ext cx="4846320" cy="822960"/>
          </a:xfrm>
          <a:prstGeom prst="rect">
            <a:avLst/>
          </a:prstGeom>
          <a:noFill/>
          <a:ln/>
        </p:spPr>
        <p:txBody>
          <a:bodyPr wrap="square" lIns="0" tIns="0" rIns="0" bIns="0" rtlCol="0" anchor="t"/>
          <a:lstStyle/>
          <a:p>
            <a:pPr indent="0" marL="0">
              <a:lnSpc>
                <a:spcPct val="110000"/>
              </a:lnSpc>
              <a:buNone/>
            </a:pPr>
            <a:r>
              <a:rPr lang="en-US" sz="1250" dirty="0">
                <a:solidFill>
                  <a:schemeClr val="tx1"/>
                </a:solidFill>
              </a:rPr>
              <a:t>Bio: "Official newspaper of UNT." The audience here skews older than students: parents, alumni and Denton residents.</a:t>
            </a:r>
            <a:endParaRPr lang="en-US" sz="1250" dirty="0"/>
          </a:p>
        </p:txBody>
      </p:sp>
      <p:sp>
        <p:nvSpPr>
          <p:cNvPr id="16" name="card"/>
          <p:cNvSpPr/>
          <p:nvPr/>
        </p:nvSpPr>
        <p:spPr>
          <a:xfrm>
            <a:off x="6537960" y="4572000"/>
            <a:ext cx="4846320" cy="1417320"/>
          </a:xfrm>
          <a:prstGeom prst="roundRect">
            <a:avLst>
              <a:gd name="adj" fmla="val 7742"/>
            </a:avLst>
          </a:prstGeom>
          <a:solidFill>
            <a:schemeClr val="accent4"/>
          </a:solidFill>
          <a:ln w="9525">
            <a:solidFill>
              <a:schemeClr val="accent4"/>
            </a:solidFill>
            <a:prstDash val="solid"/>
          </a:ln>
        </p:spPr>
      </p:sp>
      <p:sp>
        <p:nvSpPr>
          <p:cNvPr id="17" name="Text 14"/>
          <p:cNvSpPr txBox="1"/>
          <p:nvPr/>
        </p:nvSpPr>
        <p:spPr>
          <a:xfrm>
            <a:off x="6720840" y="4663440"/>
            <a:ext cx="4572000" cy="320040"/>
          </a:xfrm>
          <a:prstGeom prst="rect">
            <a:avLst/>
          </a:prstGeom>
          <a:noFill/>
          <a:ln/>
        </p:spPr>
        <p:txBody>
          <a:bodyPr wrap="square" lIns="0" tIns="0" rIns="0" bIns="0" rtlCol="0" anchor="t"/>
          <a:lstStyle/>
          <a:p>
            <a:pPr indent="0" marL="0">
              <a:buNone/>
            </a:pPr>
            <a:r>
              <a:rPr lang="en-US" sz="1200" b="1" dirty="0">
                <a:solidFill>
                  <a:schemeClr val="tx2"/>
                </a:solidFill>
                <a:latin typeface="Poppins" pitchFamily="34" charset="0"/>
                <a:ea typeface="Poppins" pitchFamily="34" charset="-122"/>
                <a:cs typeface="Poppins" pitchFamily="34" charset="-120"/>
              </a:rPr>
              <a:t>Still to add (Emma)</a:t>
            </a:r>
            <a:endParaRPr lang="en-US" sz="1200" dirty="0"/>
          </a:p>
        </p:txBody>
      </p:sp>
      <p:sp>
        <p:nvSpPr>
          <p:cNvPr id="18" name="Text 15"/>
          <p:cNvSpPr txBox="1"/>
          <p:nvPr/>
        </p:nvSpPr>
        <p:spPr>
          <a:xfrm>
            <a:off x="6720840" y="4983480"/>
            <a:ext cx="4572000" cy="960120"/>
          </a:xfrm>
          <a:prstGeom prst="rect">
            <a:avLst/>
          </a:prstGeom>
          <a:noFill/>
          <a:ln/>
        </p:spPr>
        <p:txBody>
          <a:bodyPr wrap="square" lIns="0" tIns="0" rIns="0" bIns="0" rtlCol="0" anchor="t"/>
          <a:lstStyle/>
          <a:p>
            <a:pPr marL="342900" indent="-342900">
              <a:spcAft>
                <a:spcPts val="600"/>
              </a:spcAft>
              <a:buSzPct val="100000"/>
              <a:buChar char="•"/>
            </a:pPr>
            <a:r>
              <a:rPr lang="en-US" sz="1150" dirty="0">
                <a:solidFill>
                  <a:schemeClr val="tx1"/>
                </a:solidFill>
              </a:rPr>
              <a:t>Posting frequency and gaps in the last 30 days</a:t>
            </a:r>
            <a:endParaRPr lang="en-US" sz="1150" dirty="0"/>
          </a:p>
          <a:p>
            <a:pPr marL="342900" indent="-342900">
              <a:spcAft>
                <a:spcPts val="600"/>
              </a:spcAft>
              <a:buSzPct val="100000"/>
              <a:buChar char="•"/>
            </a:pPr>
            <a:r>
              <a:rPr lang="en-US" sz="1150" dirty="0">
                <a:solidFill>
                  <a:schemeClr val="tx1"/>
                </a:solidFill>
              </a:rPr>
              <a:t>Engagement on the last 10 to 15 posts by format</a:t>
            </a:r>
            <a:endParaRPr lang="en-US" sz="1150" dirty="0"/>
          </a:p>
          <a:p>
            <a:pPr marL="342900" indent="-342900">
              <a:spcAft>
                <a:spcPts val="600"/>
              </a:spcAft>
              <a:buSzPct val="100000"/>
              <a:buChar char="•"/>
            </a:pPr>
            <a:r>
              <a:rPr lang="en-US" sz="1150" dirty="0">
                <a:solidFill>
                  <a:schemeClr val="tx1"/>
                </a:solidFill>
              </a:rPr>
              <a:t>Three sample comments and response rate</a:t>
            </a:r>
            <a:endParaRPr lang="en-US" sz="115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68680"/>
          </a:xfrm>
          <a:prstGeom prst="rect">
            <a:avLst/>
          </a:prstGeom>
          <a:noFill/>
          <a:ln/>
        </p:spPr>
        <p:txBody>
          <a:bodyPr wrap="square" lIns="0" tIns="0" rIns="0" bIns="0" rtlCol="0" anchor="ctr"/>
          <a:lstStyle/>
          <a:p>
            <a:pPr indent="0" marL="0">
              <a:buNone/>
            </a:pPr>
            <a:r>
              <a:rPr lang="en-US" sz="3200" b="1" dirty="0">
                <a:solidFill>
                  <a:schemeClr val="tx2"/>
                </a:solidFill>
              </a:rPr>
              <a:t>Same channel, same week: short news video wins 30 to 1</a:t>
            </a:r>
            <a:endParaRPr lang="en-US" sz="3200" dirty="0"/>
          </a:p>
        </p:txBody>
      </p:sp>
      <p:graphicFrame>
        <p:nvGraphicFramePr>
          <p:cNvPr id="3" name="Chart 0" descr=""/>
          <p:cNvGraphicFramePr/>
          <p:nvPr/>
        </p:nvGraphicFramePr>
        <p:xfrm>
          <a:off x="548640" y="1463040"/>
          <a:ext cx="6949440" cy="4754880"/>
        </p:xfrm>
        <a:graphic xmlns:a="http://schemas.openxmlformats.org/drawingml/2006/main">
          <a:graphicData uri="http://schemas.openxmlformats.org/drawingml/2006/chart">
            <c:chart xmlns:c="http://schemas.openxmlformats.org/drawingml/2006/chart" r:id="rId1"/>
          </a:graphicData>
        </a:graphic>
      </p:graphicFrame>
      <p:sp>
        <p:nvSpPr>
          <p:cNvPr id="4" name="card"/>
          <p:cNvSpPr/>
          <p:nvPr/>
        </p:nvSpPr>
        <p:spPr>
          <a:xfrm>
            <a:off x="7863840" y="1508760"/>
            <a:ext cx="3776472" cy="4663440"/>
          </a:xfrm>
          <a:prstGeom prst="roundRect">
            <a:avLst>
              <a:gd name="adj" fmla="val 2906"/>
            </a:avLst>
          </a:prstGeom>
          <a:solidFill>
            <a:schemeClr val="accent4"/>
          </a:solidFill>
          <a:ln w="9525">
            <a:solidFill>
              <a:schemeClr val="accent4"/>
            </a:solidFill>
            <a:prstDash val="solid"/>
          </a:ln>
        </p:spPr>
      </p:sp>
      <p:sp>
        <p:nvSpPr>
          <p:cNvPr id="5" name="Text 2"/>
          <p:cNvSpPr txBox="1"/>
          <p:nvPr/>
        </p:nvSpPr>
        <p:spPr>
          <a:xfrm>
            <a:off x="8138160" y="1691640"/>
            <a:ext cx="3291840" cy="45720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Why this comparison is fair</a:t>
            </a:r>
            <a:endParaRPr lang="en-US" sz="1600" dirty="0"/>
          </a:p>
        </p:txBody>
      </p:sp>
      <p:sp>
        <p:nvSpPr>
          <p:cNvPr id="6" name="Text 3"/>
          <p:cNvSpPr txBox="1"/>
          <p:nvPr/>
        </p:nvSpPr>
        <p:spPr>
          <a:xfrm>
            <a:off x="8138160" y="2194560"/>
            <a:ext cx="3291840" cy="3840480"/>
          </a:xfrm>
          <a:prstGeom prst="rect">
            <a:avLst/>
          </a:prstGeom>
          <a:noFill/>
          <a:ln/>
        </p:spPr>
        <p:txBody>
          <a:bodyPr wrap="square" lIns="0" tIns="0" rIns="0" bIns="0" rtlCol="0" anchor="t"/>
          <a:lstStyle/>
          <a:p>
            <a:pPr indent="0" marL="0">
              <a:lnSpc>
                <a:spcPct val="115000"/>
              </a:lnSpc>
              <a:buNone/>
            </a:pPr>
            <a:r>
              <a:rPr lang="en-US" sz="1300" dirty="0">
                <a:solidFill>
                  <a:schemeClr val="tx1"/>
                </a:solidFill>
              </a:rPr>
              <a:t>Lifetime views favor older videos, so we compared only videos YouTube dates to the same week: same channel, same audience, same news cycle.</a:t>
            </a:r>
            <a:endParaRPr lang="en-US" sz="1300" dirty="0"/>
          </a:p>
          <a:p>
            <a:pPr indent="0" marL="0">
              <a:lnSpc>
                <a:spcPct val="115000"/>
              </a:lnSpc>
              <a:buNone/>
            </a:pPr>
            <a:endParaRPr lang="en-US" sz="1300" dirty="0"/>
          </a:p>
          <a:p>
            <a:pPr indent="0" marL="0">
              <a:lnSpc>
                <a:spcPct val="115000"/>
              </a:lnSpc>
              <a:buNone/>
            </a:pPr>
            <a:r>
              <a:rPr lang="en-US" sz="1300" dirty="0">
                <a:solidFill>
                  <a:schemeClr val="tx1"/>
                </a:solidFill>
              </a:rPr>
              <a:t>A three-minute news clip drew 1,100 views. A fifty-two-minute podcast drew 32, at many times the production hours.</a:t>
            </a:r>
            <a:endParaRPr lang="en-US" sz="1300" dirty="0"/>
          </a:p>
          <a:p>
            <a:pPr indent="0" marL="0">
              <a:lnSpc>
                <a:spcPct val="115000"/>
              </a:lnSpc>
              <a:buNone/>
            </a:pPr>
            <a:endParaRPr lang="en-US" sz="1300" dirty="0"/>
          </a:p>
          <a:p>
            <a:pPr indent="0" marL="0">
              <a:lnSpc>
                <a:spcPct val="115000"/>
              </a:lnSpc>
              <a:buNone/>
            </a:pPr>
            <a:r>
              <a:rPr lang="en-US" sz="1300" dirty="0">
                <a:solidFill>
                  <a:schemeClr val="tx1"/>
                </a:solidFill>
              </a:rPr>
              <a:t>The gap is the format, not the week.</a:t>
            </a:r>
            <a:endParaRPr lang="en-US" sz="13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68680"/>
          </a:xfrm>
          <a:prstGeom prst="rect">
            <a:avLst/>
          </a:prstGeom>
          <a:noFill/>
          <a:ln/>
        </p:spPr>
        <p:txBody>
          <a:bodyPr wrap="square" lIns="0" tIns="0" rIns="0" bIns="0" rtlCol="0" anchor="ctr"/>
          <a:lstStyle/>
          <a:p>
            <a:pPr indent="0" marL="0">
              <a:buNone/>
            </a:pPr>
            <a:r>
              <a:rPr lang="en-US" sz="3200" b="1" dirty="0">
                <a:solidFill>
                  <a:schemeClr val="tx2"/>
                </a:solidFill>
              </a:rPr>
              <a:t>Fifteen hours of podcast. Thirty-one minutes of news.</a:t>
            </a:r>
            <a:endParaRPr lang="en-US" sz="3200" dirty="0"/>
          </a:p>
        </p:txBody>
      </p:sp>
      <p:sp>
        <p:nvSpPr>
          <p:cNvPr id="3" name="card"/>
          <p:cNvSpPr/>
          <p:nvPr/>
        </p:nvSpPr>
        <p:spPr>
          <a:xfrm>
            <a:off x="548640" y="1508760"/>
            <a:ext cx="5440680" cy="3383280"/>
          </a:xfrm>
          <a:prstGeom prst="roundRect">
            <a:avLst>
              <a:gd name="adj" fmla="val 3243"/>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4" name="Text 2"/>
          <p:cNvSpPr txBox="1"/>
          <p:nvPr/>
        </p:nvSpPr>
        <p:spPr>
          <a:xfrm>
            <a:off x="822960" y="1691640"/>
            <a:ext cx="4937760" cy="411480"/>
          </a:xfrm>
          <a:prstGeom prst="rect">
            <a:avLst/>
          </a:prstGeom>
          <a:noFill/>
          <a:ln/>
        </p:spPr>
        <p:txBody>
          <a:bodyPr wrap="square" lIns="0" tIns="0" rIns="0" bIns="0" rtlCol="0" anchor="t"/>
          <a:lstStyle/>
          <a:p>
            <a:pPr indent="0" marL="0">
              <a:buNone/>
            </a:pPr>
            <a:r>
              <a:rPr lang="en-US" sz="1600" b="1" dirty="0">
                <a:solidFill>
                  <a:schemeClr val="accent3"/>
                </a:solidFill>
                <a:latin typeface="Poppins" pitchFamily="34" charset="0"/>
                <a:ea typeface="Poppins" pitchFamily="34" charset="-122"/>
                <a:cs typeface="Poppins" pitchFamily="34" charset="-120"/>
              </a:rPr>
              <a:t>16 long-form podcast episodes</a:t>
            </a:r>
            <a:endParaRPr lang="en-US" sz="1600" dirty="0"/>
          </a:p>
        </p:txBody>
      </p:sp>
      <p:sp>
        <p:nvSpPr>
          <p:cNvPr id="5" name="stat number"/>
          <p:cNvSpPr txBox="1"/>
          <p:nvPr/>
        </p:nvSpPr>
        <p:spPr>
          <a:xfrm>
            <a:off x="822960" y="2148840"/>
            <a:ext cx="2377440" cy="868680"/>
          </a:xfrm>
          <a:prstGeom prst="rect">
            <a:avLst/>
          </a:prstGeom>
          <a:noFill/>
          <a:ln/>
        </p:spPr>
        <p:txBody>
          <a:bodyPr wrap="square" lIns="0" tIns="0" rIns="0" bIns="0" rtlCol="0" anchor="b"/>
          <a:lstStyle/>
          <a:p>
            <a:pPr algn="l" indent="0" marL="0">
              <a:buNone/>
            </a:pPr>
            <a:r>
              <a:rPr lang="en-US" sz="4400" b="1" dirty="0">
                <a:solidFill>
                  <a:schemeClr val="accent3"/>
                </a:solidFill>
                <a:latin typeface="Poppins" pitchFamily="34" charset="0"/>
                <a:ea typeface="Poppins" pitchFamily="34" charset="-122"/>
                <a:cs typeface="Poppins" pitchFamily="34" charset="-120"/>
              </a:rPr>
              <a:t>1,201</a:t>
            </a:r>
            <a:endParaRPr lang="en-US" sz="4400" dirty="0"/>
          </a:p>
        </p:txBody>
      </p:sp>
      <p:sp>
        <p:nvSpPr>
          <p:cNvPr id="6" name="stat label"/>
          <p:cNvSpPr txBox="1"/>
          <p:nvPr/>
        </p:nvSpPr>
        <p:spPr>
          <a:xfrm>
            <a:off x="822960" y="3063240"/>
            <a:ext cx="2377440" cy="548640"/>
          </a:xfrm>
          <a:prstGeom prst="rect">
            <a:avLst/>
          </a:prstGeom>
          <a:noFill/>
          <a:ln/>
        </p:spPr>
        <p:txBody>
          <a:bodyPr wrap="square" lIns="0" tIns="0" rIns="0" bIns="0" rtlCol="0" anchor="t"/>
          <a:lstStyle/>
          <a:p>
            <a:pPr algn="l" indent="0" marL="0">
              <a:buNone/>
            </a:pPr>
            <a:r>
              <a:rPr lang="en-US" sz="1300" dirty="0">
                <a:solidFill>
                  <a:schemeClr val="accent3"/>
                </a:solidFill>
              </a:rPr>
              <a:t>total views</a:t>
            </a:r>
            <a:endParaRPr lang="en-US" sz="1300" dirty="0"/>
          </a:p>
        </p:txBody>
      </p:sp>
      <p:sp>
        <p:nvSpPr>
          <p:cNvPr id="7" name="stat number"/>
          <p:cNvSpPr txBox="1"/>
          <p:nvPr/>
        </p:nvSpPr>
        <p:spPr>
          <a:xfrm>
            <a:off x="3291840" y="2148840"/>
            <a:ext cx="2468880" cy="868680"/>
          </a:xfrm>
          <a:prstGeom prst="rect">
            <a:avLst/>
          </a:prstGeom>
          <a:noFill/>
          <a:ln/>
        </p:spPr>
        <p:txBody>
          <a:bodyPr wrap="square" lIns="0" tIns="0" rIns="0" bIns="0" rtlCol="0" anchor="b"/>
          <a:lstStyle/>
          <a:p>
            <a:pPr algn="l" indent="0" marL="0">
              <a:buNone/>
            </a:pPr>
            <a:r>
              <a:rPr lang="en-US" sz="4400" b="1" dirty="0">
                <a:solidFill>
                  <a:schemeClr val="accent3"/>
                </a:solidFill>
                <a:latin typeface="Poppins" pitchFamily="34" charset="0"/>
                <a:ea typeface="Poppins" pitchFamily="34" charset="-122"/>
                <a:cs typeface="Poppins" pitchFamily="34" charset="-120"/>
              </a:rPr>
              <a:t>1.3</a:t>
            </a:r>
            <a:endParaRPr lang="en-US" sz="4400" dirty="0"/>
          </a:p>
        </p:txBody>
      </p:sp>
      <p:sp>
        <p:nvSpPr>
          <p:cNvPr id="8" name="stat label"/>
          <p:cNvSpPr txBox="1"/>
          <p:nvPr/>
        </p:nvSpPr>
        <p:spPr>
          <a:xfrm>
            <a:off x="3291840" y="3063240"/>
            <a:ext cx="2468880" cy="548640"/>
          </a:xfrm>
          <a:prstGeom prst="rect">
            <a:avLst/>
          </a:prstGeom>
          <a:noFill/>
          <a:ln/>
        </p:spPr>
        <p:txBody>
          <a:bodyPr wrap="square" lIns="0" tIns="0" rIns="0" bIns="0" rtlCol="0" anchor="t"/>
          <a:lstStyle/>
          <a:p>
            <a:pPr algn="l" indent="0" marL="0">
              <a:buNone/>
            </a:pPr>
            <a:r>
              <a:rPr lang="en-US" sz="1300" dirty="0">
                <a:solidFill>
                  <a:schemeClr val="accent3"/>
                </a:solidFill>
              </a:rPr>
              <a:t>views per minute of content</a:t>
            </a:r>
            <a:endParaRPr lang="en-US" sz="1300" dirty="0"/>
          </a:p>
        </p:txBody>
      </p:sp>
      <p:sp>
        <p:nvSpPr>
          <p:cNvPr id="9" name="Text 7"/>
          <p:cNvSpPr txBox="1"/>
          <p:nvPr/>
        </p:nvSpPr>
        <p:spPr>
          <a:xfrm>
            <a:off x="822960" y="4023360"/>
            <a:ext cx="4937760" cy="640080"/>
          </a:xfrm>
          <a:prstGeom prst="rect">
            <a:avLst/>
          </a:prstGeom>
          <a:noFill/>
          <a:ln/>
        </p:spPr>
        <p:txBody>
          <a:bodyPr wrap="square" lIns="0" tIns="0" rIns="0" bIns="0" rtlCol="0" anchor="t"/>
          <a:lstStyle/>
          <a:p>
            <a:pPr indent="0" marL="0">
              <a:buNone/>
            </a:pPr>
            <a:r>
              <a:rPr lang="en-US" sz="1250" dirty="0">
                <a:solidFill>
                  <a:schemeClr val="tx1"/>
                </a:solidFill>
              </a:rPr>
              <a:t>About 15 hours of finished runtime (Daily Sports Report, Ep. 3 to 18).</a:t>
            </a:r>
            <a:endParaRPr lang="en-US" sz="1250" dirty="0"/>
          </a:p>
        </p:txBody>
      </p:sp>
      <p:sp>
        <p:nvSpPr>
          <p:cNvPr id="10" name="card"/>
          <p:cNvSpPr/>
          <p:nvPr/>
        </p:nvSpPr>
        <p:spPr>
          <a:xfrm>
            <a:off x="6199632" y="1508760"/>
            <a:ext cx="5440680" cy="3383280"/>
          </a:xfrm>
          <a:prstGeom prst="roundRect">
            <a:avLst>
              <a:gd name="adj" fmla="val 3243"/>
            </a:avLst>
          </a:prstGeom>
          <a:solidFill>
            <a:schemeClr val="bg2"/>
          </a:solidFill>
          <a:ln w="19050">
            <a:solidFill>
              <a:schemeClr val="accent1"/>
            </a:solidFill>
            <a:prstDash val="solid"/>
          </a:ln>
          <a:effectLst>
            <a:outerShdw sx="100000" sy="100000" kx="0" ky="0" algn="bl" rotWithShape="0" blurRad="76200" dist="25400" dir="5400000">
              <a:srgbClr val="000000">
                <a:alpha val="12000"/>
              </a:srgbClr>
            </a:outerShdw>
          </a:effectLst>
        </p:spPr>
      </p:sp>
      <p:sp>
        <p:nvSpPr>
          <p:cNvPr id="11" name="Text 9"/>
          <p:cNvSpPr txBox="1"/>
          <p:nvPr/>
        </p:nvSpPr>
        <p:spPr>
          <a:xfrm>
            <a:off x="6473952" y="1691640"/>
            <a:ext cx="4937760" cy="41148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8 short news clips</a:t>
            </a:r>
            <a:endParaRPr lang="en-US" sz="1600" dirty="0"/>
          </a:p>
        </p:txBody>
      </p:sp>
      <p:sp>
        <p:nvSpPr>
          <p:cNvPr id="12" name="stat number"/>
          <p:cNvSpPr txBox="1"/>
          <p:nvPr/>
        </p:nvSpPr>
        <p:spPr>
          <a:xfrm>
            <a:off x="6473952" y="2148840"/>
            <a:ext cx="2468880" cy="868680"/>
          </a:xfrm>
          <a:prstGeom prst="rect">
            <a:avLst/>
          </a:prstGeom>
          <a:noFill/>
          <a:ln/>
        </p:spPr>
        <p:txBody>
          <a:bodyPr wrap="square" lIns="0" tIns="0" rIns="0" bIns="0" rtlCol="0" anchor="b"/>
          <a:lstStyle/>
          <a:p>
            <a:pPr algn="l" indent="0" marL="0">
              <a:buNone/>
            </a:pPr>
            <a:r>
              <a:rPr lang="en-US" sz="4400" b="1" dirty="0">
                <a:solidFill>
                  <a:schemeClr val="accent1"/>
                </a:solidFill>
                <a:latin typeface="Poppins" pitchFamily="34" charset="0"/>
                <a:ea typeface="Poppins" pitchFamily="34" charset="-122"/>
                <a:cs typeface="Poppins" pitchFamily="34" charset="-120"/>
              </a:rPr>
              <a:t>27,229</a:t>
            </a:r>
            <a:endParaRPr lang="en-US" sz="4400" dirty="0"/>
          </a:p>
        </p:txBody>
      </p:sp>
      <p:sp>
        <p:nvSpPr>
          <p:cNvPr id="13" name="stat label"/>
          <p:cNvSpPr txBox="1"/>
          <p:nvPr/>
        </p:nvSpPr>
        <p:spPr>
          <a:xfrm>
            <a:off x="6473952" y="3063240"/>
            <a:ext cx="2468880" cy="548640"/>
          </a:xfrm>
          <a:prstGeom prst="rect">
            <a:avLst/>
          </a:prstGeom>
          <a:noFill/>
          <a:ln/>
        </p:spPr>
        <p:txBody>
          <a:bodyPr wrap="square" lIns="0" tIns="0" rIns="0" bIns="0" rtlCol="0" anchor="t"/>
          <a:lstStyle/>
          <a:p>
            <a:pPr algn="l" indent="0" marL="0">
              <a:buNone/>
            </a:pPr>
            <a:r>
              <a:rPr lang="en-US" sz="1300" dirty="0">
                <a:solidFill>
                  <a:schemeClr val="accent3"/>
                </a:solidFill>
              </a:rPr>
              <a:t>total views</a:t>
            </a:r>
            <a:endParaRPr lang="en-US" sz="1300" dirty="0"/>
          </a:p>
        </p:txBody>
      </p:sp>
      <p:sp>
        <p:nvSpPr>
          <p:cNvPr id="14" name="stat number"/>
          <p:cNvSpPr txBox="1"/>
          <p:nvPr/>
        </p:nvSpPr>
        <p:spPr>
          <a:xfrm>
            <a:off x="9052560" y="2148840"/>
            <a:ext cx="2468880" cy="868680"/>
          </a:xfrm>
          <a:prstGeom prst="rect">
            <a:avLst/>
          </a:prstGeom>
          <a:noFill/>
          <a:ln/>
        </p:spPr>
        <p:txBody>
          <a:bodyPr wrap="square" lIns="0" tIns="0" rIns="0" bIns="0" rtlCol="0" anchor="b"/>
          <a:lstStyle/>
          <a:p>
            <a:pPr algn="l" indent="0" marL="0">
              <a:buNone/>
            </a:pPr>
            <a:r>
              <a:rPr lang="en-US" sz="4400" b="1" dirty="0">
                <a:solidFill>
                  <a:schemeClr val="accent1"/>
                </a:solidFill>
                <a:latin typeface="Poppins" pitchFamily="34" charset="0"/>
                <a:ea typeface="Poppins" pitchFamily="34" charset="-122"/>
                <a:cs typeface="Poppins" pitchFamily="34" charset="-120"/>
              </a:rPr>
              <a:t>889</a:t>
            </a:r>
            <a:endParaRPr lang="en-US" sz="4400" dirty="0"/>
          </a:p>
        </p:txBody>
      </p:sp>
      <p:sp>
        <p:nvSpPr>
          <p:cNvPr id="15" name="stat label"/>
          <p:cNvSpPr txBox="1"/>
          <p:nvPr/>
        </p:nvSpPr>
        <p:spPr>
          <a:xfrm>
            <a:off x="9052560" y="3063240"/>
            <a:ext cx="2468880" cy="548640"/>
          </a:xfrm>
          <a:prstGeom prst="rect">
            <a:avLst/>
          </a:prstGeom>
          <a:noFill/>
          <a:ln/>
        </p:spPr>
        <p:txBody>
          <a:bodyPr wrap="square" lIns="0" tIns="0" rIns="0" bIns="0" rtlCol="0" anchor="t"/>
          <a:lstStyle/>
          <a:p>
            <a:pPr algn="l" indent="0" marL="0">
              <a:buNone/>
            </a:pPr>
            <a:r>
              <a:rPr lang="en-US" sz="1300" dirty="0">
                <a:solidFill>
                  <a:schemeClr val="accent3"/>
                </a:solidFill>
              </a:rPr>
              <a:t>views per minute of content</a:t>
            </a:r>
            <a:endParaRPr lang="en-US" sz="1300" dirty="0"/>
          </a:p>
        </p:txBody>
      </p:sp>
      <p:sp>
        <p:nvSpPr>
          <p:cNvPr id="16" name="Text 14"/>
          <p:cNvSpPr txBox="1"/>
          <p:nvPr/>
        </p:nvSpPr>
        <p:spPr>
          <a:xfrm>
            <a:off x="6473952" y="4023360"/>
            <a:ext cx="4937760" cy="640080"/>
          </a:xfrm>
          <a:prstGeom prst="rect">
            <a:avLst/>
          </a:prstGeom>
          <a:noFill/>
          <a:ln/>
        </p:spPr>
        <p:txBody>
          <a:bodyPr wrap="square" lIns="0" tIns="0" rIns="0" bIns="0" rtlCol="0" anchor="t"/>
          <a:lstStyle/>
          <a:p>
            <a:pPr indent="0" marL="0">
              <a:buNone/>
            </a:pPr>
            <a:r>
              <a:rPr lang="en-US" sz="1250" dirty="0">
                <a:solidFill>
                  <a:schemeClr val="tx1"/>
                </a:solidFill>
              </a:rPr>
              <a:t>About 31 minutes of runtime, two to six minutes each, all shot at real campus events.</a:t>
            </a:r>
            <a:endParaRPr lang="en-US" sz="1250" dirty="0"/>
          </a:p>
        </p:txBody>
      </p:sp>
      <p:sp>
        <p:nvSpPr>
          <p:cNvPr id="17" name="card"/>
          <p:cNvSpPr/>
          <p:nvPr/>
        </p:nvSpPr>
        <p:spPr>
          <a:xfrm>
            <a:off x="548640" y="5074920"/>
            <a:ext cx="11091672" cy="1097280"/>
          </a:xfrm>
          <a:prstGeom prst="roundRect">
            <a:avLst>
              <a:gd name="adj" fmla="val 10000"/>
            </a:avLst>
          </a:prstGeom>
          <a:solidFill>
            <a:schemeClr val="tx2"/>
          </a:solidFill>
          <a:ln w="9525">
            <a:solidFill>
              <a:schemeClr val="tx2"/>
            </a:solidFill>
            <a:prstDash val="solid"/>
          </a:ln>
        </p:spPr>
      </p:sp>
      <p:sp>
        <p:nvSpPr>
          <p:cNvPr id="18" name="Text 16"/>
          <p:cNvSpPr txBox="1"/>
          <p:nvPr/>
        </p:nvSpPr>
        <p:spPr>
          <a:xfrm>
            <a:off x="822960" y="5074920"/>
            <a:ext cx="10515600" cy="1097280"/>
          </a:xfrm>
          <a:prstGeom prst="rect">
            <a:avLst/>
          </a:prstGeom>
          <a:noFill/>
          <a:ln/>
        </p:spPr>
        <p:txBody>
          <a:bodyPr wrap="square" lIns="0" tIns="0" rIns="0" bIns="0" rtlCol="0" anchor="ctr"/>
          <a:lstStyle/>
          <a:p>
            <a:pPr indent="0" marL="0">
              <a:buNone/>
            </a:pPr>
            <a:r>
              <a:rPr lang="en-US" sz="1500" b="1" dirty="0">
                <a:solidFill>
                  <a:schemeClr val="bg1"/>
                </a:solidFill>
                <a:latin typeface="Poppins" pitchFamily="34" charset="0"/>
                <a:ea typeface="Poppins" pitchFamily="34" charset="-122"/>
                <a:cs typeface="Poppins" pitchFamily="34" charset="-120"/>
              </a:rPr>
              <a:t>Those eight clips are 6% of the channel's 126 videos and 64% of its 42,629 lifetime views. The newsroom's own numbers already name the winning format.</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68680"/>
          </a:xfrm>
          <a:prstGeom prst="rect">
            <a:avLst/>
          </a:prstGeom>
          <a:noFill/>
          <a:ln/>
        </p:spPr>
        <p:txBody>
          <a:bodyPr wrap="square" lIns="0" tIns="0" rIns="0" bIns="0" rtlCol="0" anchor="ctr"/>
          <a:lstStyle/>
          <a:p>
            <a:pPr indent="0" marL="0">
              <a:buNone/>
            </a:pPr>
            <a:r>
              <a:rPr lang="en-US" sz="3200" b="1" dirty="0">
                <a:solidFill>
                  <a:schemeClr val="tx2"/>
                </a:solidFill>
              </a:rPr>
              <a:t>Reach that never comes home</a:t>
            </a:r>
            <a:endParaRPr lang="en-US" sz="3200" dirty="0"/>
          </a:p>
        </p:txBody>
      </p:sp>
      <p:sp>
        <p:nvSpPr>
          <p:cNvPr id="3" name="card"/>
          <p:cNvSpPr/>
          <p:nvPr/>
        </p:nvSpPr>
        <p:spPr>
          <a:xfrm>
            <a:off x="548640" y="1508760"/>
            <a:ext cx="3566160" cy="4023360"/>
          </a:xfrm>
          <a:prstGeom prst="roundRect">
            <a:avLst>
              <a:gd name="adj" fmla="val 3077"/>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4" name="Text 2"/>
          <p:cNvSpPr txBox="1"/>
          <p:nvPr/>
        </p:nvSpPr>
        <p:spPr>
          <a:xfrm>
            <a:off x="822960" y="1691640"/>
            <a:ext cx="3017520" cy="41148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YouTube</a:t>
            </a:r>
            <a:endParaRPr lang="en-US" sz="1600" dirty="0"/>
          </a:p>
        </p:txBody>
      </p:sp>
      <p:sp>
        <p:nvSpPr>
          <p:cNvPr id="5" name="stat number"/>
          <p:cNvSpPr txBox="1"/>
          <p:nvPr/>
        </p:nvSpPr>
        <p:spPr>
          <a:xfrm>
            <a:off x="822960" y="2103120"/>
            <a:ext cx="3017520" cy="868680"/>
          </a:xfrm>
          <a:prstGeom prst="rect">
            <a:avLst/>
          </a:prstGeom>
          <a:noFill/>
          <a:ln/>
        </p:spPr>
        <p:txBody>
          <a:bodyPr wrap="square" lIns="0" tIns="0" rIns="0" bIns="0" rtlCol="0" anchor="b"/>
          <a:lstStyle/>
          <a:p>
            <a:pPr algn="l" indent="0" marL="0">
              <a:buNone/>
            </a:pPr>
            <a:r>
              <a:rPr lang="en-US" sz="4400" b="1" dirty="0">
                <a:solidFill>
                  <a:schemeClr val="accent1"/>
                </a:solidFill>
                <a:latin typeface="Poppins" pitchFamily="34" charset="0"/>
                <a:ea typeface="Poppins" pitchFamily="34" charset="-122"/>
                <a:cs typeface="Poppins" pitchFamily="34" charset="-120"/>
              </a:rPr>
              <a:t>42,629</a:t>
            </a:r>
            <a:endParaRPr lang="en-US" sz="4400" dirty="0"/>
          </a:p>
        </p:txBody>
      </p:sp>
      <p:sp>
        <p:nvSpPr>
          <p:cNvPr id="6" name="stat label"/>
          <p:cNvSpPr txBox="1"/>
          <p:nvPr/>
        </p:nvSpPr>
        <p:spPr>
          <a:xfrm>
            <a:off x="822960" y="3017520"/>
            <a:ext cx="3017520" cy="548640"/>
          </a:xfrm>
          <a:prstGeom prst="rect">
            <a:avLst/>
          </a:prstGeom>
          <a:noFill/>
          <a:ln/>
        </p:spPr>
        <p:txBody>
          <a:bodyPr wrap="square" lIns="0" tIns="0" rIns="0" bIns="0" rtlCol="0" anchor="t"/>
          <a:lstStyle/>
          <a:p>
            <a:pPr algn="l" indent="0" marL="0">
              <a:buNone/>
            </a:pPr>
            <a:r>
              <a:rPr lang="en-US" sz="1300" dirty="0">
                <a:solidFill>
                  <a:schemeClr val="accent3"/>
                </a:solidFill>
              </a:rPr>
              <a:t>lifetime views</a:t>
            </a:r>
            <a:endParaRPr lang="en-US" sz="1300" dirty="0"/>
          </a:p>
        </p:txBody>
      </p:sp>
      <p:sp>
        <p:nvSpPr>
          <p:cNvPr id="7" name="stat number"/>
          <p:cNvSpPr txBox="1"/>
          <p:nvPr/>
        </p:nvSpPr>
        <p:spPr>
          <a:xfrm>
            <a:off x="822960" y="3429000"/>
            <a:ext cx="3017520" cy="868680"/>
          </a:xfrm>
          <a:prstGeom prst="rect">
            <a:avLst/>
          </a:prstGeom>
          <a:noFill/>
          <a:ln/>
        </p:spPr>
        <p:txBody>
          <a:bodyPr wrap="square" lIns="0" tIns="0" rIns="0" bIns="0" rtlCol="0" anchor="b"/>
          <a:lstStyle/>
          <a:p>
            <a:pPr algn="l" indent="0" marL="0">
              <a:buNone/>
            </a:pPr>
            <a:r>
              <a:rPr lang="en-US" sz="4400" b="1" dirty="0">
                <a:solidFill>
                  <a:schemeClr val="accent1"/>
                </a:solidFill>
                <a:latin typeface="Poppins" pitchFamily="34" charset="0"/>
                <a:ea typeface="Poppins" pitchFamily="34" charset="-122"/>
                <a:cs typeface="Poppins" pitchFamily="34" charset="-120"/>
              </a:rPr>
              <a:t>184</a:t>
            </a:r>
            <a:endParaRPr lang="en-US" sz="4400" dirty="0"/>
          </a:p>
        </p:txBody>
      </p:sp>
      <p:sp>
        <p:nvSpPr>
          <p:cNvPr id="8" name="stat label"/>
          <p:cNvSpPr txBox="1"/>
          <p:nvPr/>
        </p:nvSpPr>
        <p:spPr>
          <a:xfrm>
            <a:off x="822960" y="4343400"/>
            <a:ext cx="3017520" cy="548640"/>
          </a:xfrm>
          <a:prstGeom prst="rect">
            <a:avLst/>
          </a:prstGeom>
          <a:noFill/>
          <a:ln/>
        </p:spPr>
        <p:txBody>
          <a:bodyPr wrap="square" lIns="0" tIns="0" rIns="0" bIns="0" rtlCol="0" anchor="t"/>
          <a:lstStyle/>
          <a:p>
            <a:pPr algn="l" indent="0" marL="0">
              <a:buNone/>
            </a:pPr>
            <a:r>
              <a:rPr lang="en-US" sz="1300" dirty="0">
                <a:solidFill>
                  <a:schemeClr val="accent3"/>
                </a:solidFill>
              </a:rPr>
              <a:t>subscribers</a:t>
            </a:r>
            <a:endParaRPr lang="en-US" sz="1300" dirty="0"/>
          </a:p>
        </p:txBody>
      </p:sp>
      <p:sp>
        <p:nvSpPr>
          <p:cNvPr id="9" name="Text 7"/>
          <p:cNvSpPr txBox="1"/>
          <p:nvPr/>
        </p:nvSpPr>
        <p:spPr>
          <a:xfrm>
            <a:off x="822960" y="4754880"/>
            <a:ext cx="3017520" cy="731520"/>
          </a:xfrm>
          <a:prstGeom prst="rect">
            <a:avLst/>
          </a:prstGeom>
          <a:noFill/>
          <a:ln/>
        </p:spPr>
        <p:txBody>
          <a:bodyPr wrap="square" lIns="0" tIns="0" rIns="0" bIns="0" rtlCol="0" anchor="t"/>
          <a:lstStyle/>
          <a:p>
            <a:pPr indent="0" marL="0">
              <a:lnSpc>
                <a:spcPct val="110000"/>
              </a:lnSpc>
              <a:buNone/>
            </a:pPr>
            <a:r>
              <a:rPr lang="en-US" sz="1250" dirty="0">
                <a:solidFill>
                  <a:schemeClr val="tx1"/>
                </a:solidFill>
              </a:rPr>
              <a:t>Thousands watched a video and were never asked to subscribe. Reach without capture.</a:t>
            </a:r>
            <a:endParaRPr lang="en-US" sz="1250" dirty="0"/>
          </a:p>
        </p:txBody>
      </p:sp>
      <p:sp>
        <p:nvSpPr>
          <p:cNvPr id="10" name="card"/>
          <p:cNvSpPr/>
          <p:nvPr/>
        </p:nvSpPr>
        <p:spPr>
          <a:xfrm>
            <a:off x="4311396" y="1508760"/>
            <a:ext cx="3566160" cy="4023360"/>
          </a:xfrm>
          <a:prstGeom prst="roundRect">
            <a:avLst>
              <a:gd name="adj" fmla="val 3077"/>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11" name="Text 9"/>
          <p:cNvSpPr txBox="1"/>
          <p:nvPr/>
        </p:nvSpPr>
        <p:spPr>
          <a:xfrm>
            <a:off x="4585716" y="1691640"/>
            <a:ext cx="3017520" cy="41148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TikTok</a:t>
            </a:r>
            <a:endParaRPr lang="en-US" sz="1600" dirty="0"/>
          </a:p>
        </p:txBody>
      </p:sp>
      <p:sp>
        <p:nvSpPr>
          <p:cNvPr id="12" name="stat number"/>
          <p:cNvSpPr txBox="1"/>
          <p:nvPr/>
        </p:nvSpPr>
        <p:spPr>
          <a:xfrm>
            <a:off x="4585716" y="2103120"/>
            <a:ext cx="3017520" cy="868680"/>
          </a:xfrm>
          <a:prstGeom prst="rect">
            <a:avLst/>
          </a:prstGeom>
          <a:noFill/>
          <a:ln/>
        </p:spPr>
        <p:txBody>
          <a:bodyPr wrap="square" lIns="0" tIns="0" rIns="0" bIns="0" rtlCol="0" anchor="b"/>
          <a:lstStyle/>
          <a:p>
            <a:pPr algn="l" indent="0" marL="0">
              <a:buNone/>
            </a:pPr>
            <a:r>
              <a:rPr lang="en-US" sz="4400" b="1" dirty="0">
                <a:solidFill>
                  <a:schemeClr val="accent1"/>
                </a:solidFill>
                <a:latin typeface="Poppins" pitchFamily="34" charset="0"/>
                <a:ea typeface="Poppins" pitchFamily="34" charset="-122"/>
                <a:cs typeface="Poppins" pitchFamily="34" charset="-120"/>
              </a:rPr>
              <a:t>~2,600</a:t>
            </a:r>
            <a:endParaRPr lang="en-US" sz="4400" dirty="0"/>
          </a:p>
        </p:txBody>
      </p:sp>
      <p:sp>
        <p:nvSpPr>
          <p:cNvPr id="13" name="stat label"/>
          <p:cNvSpPr txBox="1"/>
          <p:nvPr/>
        </p:nvSpPr>
        <p:spPr>
          <a:xfrm>
            <a:off x="4585716" y="3017520"/>
            <a:ext cx="3017520" cy="548640"/>
          </a:xfrm>
          <a:prstGeom prst="rect">
            <a:avLst/>
          </a:prstGeom>
          <a:noFill/>
          <a:ln/>
        </p:spPr>
        <p:txBody>
          <a:bodyPr wrap="square" lIns="0" tIns="0" rIns="0" bIns="0" rtlCol="0" anchor="t"/>
          <a:lstStyle/>
          <a:p>
            <a:pPr algn="l" indent="0" marL="0">
              <a:buNone/>
            </a:pPr>
            <a:r>
              <a:rPr lang="en-US" sz="1300" dirty="0">
                <a:solidFill>
                  <a:schemeClr val="accent3"/>
                </a:solidFill>
              </a:rPr>
              <a:t>average views per post, on 104 followers</a:t>
            </a:r>
            <a:endParaRPr lang="en-US" sz="1300" dirty="0"/>
          </a:p>
        </p:txBody>
      </p:sp>
      <p:sp>
        <p:nvSpPr>
          <p:cNvPr id="14" name="stat number"/>
          <p:cNvSpPr txBox="1"/>
          <p:nvPr/>
        </p:nvSpPr>
        <p:spPr>
          <a:xfrm>
            <a:off x="4585716" y="3429000"/>
            <a:ext cx="3017520" cy="868680"/>
          </a:xfrm>
          <a:prstGeom prst="rect">
            <a:avLst/>
          </a:prstGeom>
          <a:noFill/>
          <a:ln/>
        </p:spPr>
        <p:txBody>
          <a:bodyPr wrap="square" lIns="0" tIns="0" rIns="0" bIns="0" rtlCol="0" anchor="b"/>
          <a:lstStyle/>
          <a:p>
            <a:pPr algn="l" indent="0" marL="0">
              <a:buNone/>
            </a:pPr>
            <a:r>
              <a:rPr lang="en-US" sz="3600" b="1" dirty="0">
                <a:solidFill>
                  <a:schemeClr val="accent1"/>
                </a:solidFill>
                <a:latin typeface="Poppins" pitchFamily="34" charset="0"/>
                <a:ea typeface="Poppins" pitchFamily="34" charset="-122"/>
                <a:cs typeface="Poppins" pitchFamily="34" charset="-120"/>
              </a:rPr>
              <a:t>Aug 2022</a:t>
            </a:r>
            <a:endParaRPr lang="en-US" sz="3600" dirty="0"/>
          </a:p>
        </p:txBody>
      </p:sp>
      <p:sp>
        <p:nvSpPr>
          <p:cNvPr id="15" name="stat label"/>
          <p:cNvSpPr txBox="1"/>
          <p:nvPr/>
        </p:nvSpPr>
        <p:spPr>
          <a:xfrm>
            <a:off x="4585716" y="4343400"/>
            <a:ext cx="3017520" cy="548640"/>
          </a:xfrm>
          <a:prstGeom prst="rect">
            <a:avLst/>
          </a:prstGeom>
          <a:noFill/>
          <a:ln/>
        </p:spPr>
        <p:txBody>
          <a:bodyPr wrap="square" lIns="0" tIns="0" rIns="0" bIns="0" rtlCol="0" anchor="t"/>
          <a:lstStyle/>
          <a:p>
            <a:pPr algn="l" indent="0" marL="0">
              <a:buNone/>
            </a:pPr>
            <a:r>
              <a:rPr lang="en-US" sz="1300" dirty="0">
                <a:solidFill>
                  <a:schemeClr val="accent3"/>
                </a:solidFill>
              </a:rPr>
              <a:t>last post, after ten posts</a:t>
            </a:r>
            <a:endParaRPr lang="en-US" sz="1300" dirty="0"/>
          </a:p>
        </p:txBody>
      </p:sp>
      <p:sp>
        <p:nvSpPr>
          <p:cNvPr id="16" name="Text 14"/>
          <p:cNvSpPr txBox="1"/>
          <p:nvPr/>
        </p:nvSpPr>
        <p:spPr>
          <a:xfrm>
            <a:off x="4585716" y="4754880"/>
            <a:ext cx="3017520" cy="731520"/>
          </a:xfrm>
          <a:prstGeom prst="rect">
            <a:avLst/>
          </a:prstGeom>
          <a:noFill/>
          <a:ln/>
        </p:spPr>
        <p:txBody>
          <a:bodyPr wrap="square" lIns="0" tIns="0" rIns="0" bIns="0" rtlCol="0" anchor="t"/>
          <a:lstStyle/>
          <a:p>
            <a:pPr indent="0" marL="0">
              <a:lnSpc>
                <a:spcPct val="110000"/>
              </a:lnSpc>
              <a:buNone/>
            </a:pPr>
            <a:r>
              <a:rPr lang="en-US" sz="1250" dirty="0">
                <a:solidFill>
                  <a:schemeClr val="tx1"/>
                </a:solidFill>
              </a:rPr>
              <a:t>Their best per-post average on any platform, and the account was abandoned.</a:t>
            </a:r>
            <a:endParaRPr lang="en-US" sz="1250" dirty="0"/>
          </a:p>
        </p:txBody>
      </p:sp>
      <p:sp>
        <p:nvSpPr>
          <p:cNvPr id="17" name="card"/>
          <p:cNvSpPr/>
          <p:nvPr/>
        </p:nvSpPr>
        <p:spPr>
          <a:xfrm>
            <a:off x="8074152" y="1508760"/>
            <a:ext cx="3566160" cy="4023360"/>
          </a:xfrm>
          <a:prstGeom prst="roundRect">
            <a:avLst>
              <a:gd name="adj" fmla="val 3077"/>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18" name="Text 16"/>
          <p:cNvSpPr txBox="1"/>
          <p:nvPr/>
        </p:nvSpPr>
        <p:spPr>
          <a:xfrm>
            <a:off x="8348472" y="1691640"/>
            <a:ext cx="3017520" cy="41148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Linktree, the hub</a:t>
            </a:r>
            <a:endParaRPr lang="en-US" sz="1600" dirty="0"/>
          </a:p>
        </p:txBody>
      </p:sp>
      <p:sp>
        <p:nvSpPr>
          <p:cNvPr id="19" name="stat number"/>
          <p:cNvSpPr txBox="1"/>
          <p:nvPr/>
        </p:nvSpPr>
        <p:spPr>
          <a:xfrm>
            <a:off x="8348472" y="2103120"/>
            <a:ext cx="3017520" cy="868680"/>
          </a:xfrm>
          <a:prstGeom prst="rect">
            <a:avLst/>
          </a:prstGeom>
          <a:noFill/>
          <a:ln/>
        </p:spPr>
        <p:txBody>
          <a:bodyPr wrap="square" lIns="0" tIns="0" rIns="0" bIns="0" rtlCol="0" anchor="b"/>
          <a:lstStyle/>
          <a:p>
            <a:pPr algn="l" indent="0" marL="0">
              <a:buNone/>
            </a:pPr>
            <a:r>
              <a:rPr lang="en-US" sz="4400" b="1" dirty="0">
                <a:solidFill>
                  <a:schemeClr val="accent1"/>
                </a:solidFill>
                <a:latin typeface="Poppins" pitchFamily="34" charset="0"/>
                <a:ea typeface="Poppins" pitchFamily="34" charset="-122"/>
                <a:cs typeface="Poppins" pitchFamily="34" charset="-120"/>
              </a:rPr>
              <a:t>1 of 4</a:t>
            </a:r>
            <a:endParaRPr lang="en-US" sz="4400" dirty="0"/>
          </a:p>
        </p:txBody>
      </p:sp>
      <p:sp>
        <p:nvSpPr>
          <p:cNvPr id="20" name="stat label"/>
          <p:cNvSpPr txBox="1"/>
          <p:nvPr/>
        </p:nvSpPr>
        <p:spPr>
          <a:xfrm>
            <a:off x="8348472" y="3017520"/>
            <a:ext cx="3017520" cy="548640"/>
          </a:xfrm>
          <a:prstGeom prst="rect">
            <a:avLst/>
          </a:prstGeom>
          <a:noFill/>
          <a:ln/>
        </p:spPr>
        <p:txBody>
          <a:bodyPr wrap="square" lIns="0" tIns="0" rIns="0" bIns="0" rtlCol="0" anchor="t"/>
          <a:lstStyle/>
          <a:p>
            <a:pPr algn="l" indent="0" marL="0">
              <a:buNone/>
            </a:pPr>
            <a:r>
              <a:rPr lang="en-US" sz="1300" dirty="0">
                <a:solidFill>
                  <a:schemeClr val="accent3"/>
                </a:solidFill>
              </a:rPr>
              <a:t>links dead: a May 2025 orientation Zoom</a:t>
            </a:r>
            <a:endParaRPr lang="en-US" sz="1300" dirty="0"/>
          </a:p>
        </p:txBody>
      </p:sp>
      <p:sp>
        <p:nvSpPr>
          <p:cNvPr id="21" name="stat number"/>
          <p:cNvSpPr txBox="1"/>
          <p:nvPr/>
        </p:nvSpPr>
        <p:spPr>
          <a:xfrm>
            <a:off x="8348472" y="3429000"/>
            <a:ext cx="3017520" cy="868680"/>
          </a:xfrm>
          <a:prstGeom prst="rect">
            <a:avLst/>
          </a:prstGeom>
          <a:noFill/>
          <a:ln/>
        </p:spPr>
        <p:txBody>
          <a:bodyPr wrap="square" lIns="0" tIns="0" rIns="0" bIns="0" rtlCol="0" anchor="b"/>
          <a:lstStyle/>
          <a:p>
            <a:pPr algn="l" indent="0" marL="0">
              <a:buNone/>
            </a:pPr>
            <a:r>
              <a:rPr lang="en-US" sz="4400" b="1" dirty="0">
                <a:solidFill>
                  <a:schemeClr val="accent1"/>
                </a:solidFill>
                <a:latin typeface="Poppins" pitchFamily="34" charset="0"/>
                <a:ea typeface="Poppins" pitchFamily="34" charset="-122"/>
                <a:cs typeface="Poppins" pitchFamily="34" charset="-120"/>
              </a:rPr>
              <a:t>0</a:t>
            </a:r>
            <a:endParaRPr lang="en-US" sz="4400" dirty="0"/>
          </a:p>
        </p:txBody>
      </p:sp>
      <p:sp>
        <p:nvSpPr>
          <p:cNvPr id="22" name="stat label"/>
          <p:cNvSpPr txBox="1"/>
          <p:nvPr/>
        </p:nvSpPr>
        <p:spPr>
          <a:xfrm>
            <a:off x="8348472" y="4343400"/>
            <a:ext cx="3017520" cy="548640"/>
          </a:xfrm>
          <a:prstGeom prst="rect">
            <a:avLst/>
          </a:prstGeom>
          <a:noFill/>
          <a:ln/>
        </p:spPr>
        <p:txBody>
          <a:bodyPr wrap="square" lIns="0" tIns="0" rIns="0" bIns="0" rtlCol="0" anchor="t"/>
          <a:lstStyle/>
          <a:p>
            <a:pPr algn="l" indent="0" marL="0">
              <a:buNone/>
            </a:pPr>
            <a:r>
              <a:rPr lang="en-US" sz="1300" dirty="0">
                <a:solidFill>
                  <a:schemeClr val="accent3"/>
                </a:solidFill>
              </a:rPr>
              <a:t>links to an actual story</a:t>
            </a:r>
            <a:endParaRPr lang="en-US" sz="1300" dirty="0"/>
          </a:p>
        </p:txBody>
      </p:sp>
      <p:sp>
        <p:nvSpPr>
          <p:cNvPr id="23" name="Text 21"/>
          <p:cNvSpPr txBox="1"/>
          <p:nvPr/>
        </p:nvSpPr>
        <p:spPr>
          <a:xfrm>
            <a:off x="8348472" y="4754880"/>
            <a:ext cx="3017520" cy="731520"/>
          </a:xfrm>
          <a:prstGeom prst="rect">
            <a:avLst/>
          </a:prstGeom>
          <a:noFill/>
          <a:ln/>
        </p:spPr>
        <p:txBody>
          <a:bodyPr wrap="square" lIns="0" tIns="0" rIns="0" bIns="0" rtlCol="0" anchor="t"/>
          <a:lstStyle/>
          <a:p>
            <a:pPr indent="0" marL="0">
              <a:lnSpc>
                <a:spcPct val="110000"/>
              </a:lnSpc>
              <a:buNone/>
            </a:pPr>
            <a:r>
              <a:rPr lang="en-US" sz="1250" dirty="0">
                <a:solidFill>
                  <a:schemeClr val="tx1"/>
                </a:solidFill>
              </a:rPr>
              <a:t>Social icons for Instagram, X, Facebook and YouTube. No TikTok, no Threads. The TikTok bio has no Linktree either.</a:t>
            </a:r>
            <a:endParaRPr lang="en-US" sz="1250" dirty="0"/>
          </a:p>
        </p:txBody>
      </p:sp>
      <p:sp>
        <p:nvSpPr>
          <p:cNvPr id="24" name="Text 22"/>
          <p:cNvSpPr txBox="1"/>
          <p:nvPr/>
        </p:nvSpPr>
        <p:spPr>
          <a:xfrm>
            <a:off x="548640" y="5669280"/>
            <a:ext cx="11091672" cy="640080"/>
          </a:xfrm>
          <a:prstGeom prst="rect">
            <a:avLst/>
          </a:prstGeom>
          <a:noFill/>
          <a:ln/>
        </p:spPr>
        <p:txBody>
          <a:bodyPr wrap="square" lIns="0" tIns="0" rIns="0" bIns="0" rtlCol="0" anchor="t"/>
          <a:lstStyle/>
          <a:p>
            <a:pPr indent="0" marL="0">
              <a:buNone/>
            </a:pPr>
            <a:r>
              <a:rPr lang="en-US" sz="1300" i="1" dirty="0">
                <a:solidFill>
                  <a:schemeClr val="accent3"/>
                </a:solidFill>
              </a:rPr>
              <a:t>Every profile funnels into one hub, and the hub points at destinations, not stories. A reader who taps through from a post lands on a homepage and has to go hunting.</a:t>
            </a:r>
            <a:endParaRPr lang="en-US" sz="13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68680"/>
          </a:xfrm>
          <a:prstGeom prst="rect">
            <a:avLst/>
          </a:prstGeom>
          <a:noFill/>
          <a:ln/>
        </p:spPr>
        <p:txBody>
          <a:bodyPr wrap="square" lIns="0" tIns="0" rIns="0" bIns="0" rtlCol="0" anchor="ctr"/>
          <a:lstStyle/>
          <a:p>
            <a:pPr indent="0" marL="0">
              <a:buNone/>
            </a:pPr>
            <a:r>
              <a:rPr lang="en-US" sz="3200" b="1" dirty="0">
                <a:solidFill>
                  <a:schemeClr val="tx2"/>
                </a:solidFill>
              </a:rPr>
              <a:t>Five bios, one "independent"</a:t>
            </a:r>
            <a:endParaRPr lang="en-US" sz="3200" dirty="0"/>
          </a:p>
        </p:txBody>
      </p:sp>
      <p:graphicFrame>
        <p:nvGraphicFramePr>
          <p:cNvPr id="10" name="bio table"/>
          <p:cNvGraphicFramePr>
            <a:graphicFrameLocks noGrp="1"/>
          </p:cNvGraphicFramePr>
          <p:nvPr>
            <p:extLst>
              <p:ext uri="{D42A27DB-BD31-4B8C-83A1-F6EECF244321}">
                <p14:modId xmlns:p14="http://schemas.microsoft.com/office/powerpoint/2010/main" val="1579011935"/>
              </p:ext>
            </p:extLst>
          </p:nvPr>
        </p:nvGraphicFramePr>
        <p:xfrm>
          <a:off x="548640" y="1508760"/>
          <a:ext cx="7315200" cy="914400"/>
        </p:xfrm>
        <a:graphic>
          <a:graphicData uri="http://schemas.openxmlformats.org/drawingml/2006/table">
            <a:tbl>
              <a:tblPr/>
              <a:tblGrid>
                <a:gridCol w="1463040"/>
                <a:gridCol w="4480560"/>
                <a:gridCol w="1371600"/>
              </a:tblGrid>
              <a:tr h="457200">
                <a:tc>
                  <a:txBody>
                    <a:bodyPr/>
                    <a:lstStyle/>
                    <a:p>
                      <a:pPr indent="0" marL="0">
                        <a:buNone/>
                      </a:pPr>
                      <a:r>
                        <a:rPr lang="en-US" sz="1300" b="1" dirty="0">
                          <a:solidFill>
                            <a:srgbClr val="FFFFFF"/>
                          </a:solidFill>
                          <a:latin typeface="Poppins" pitchFamily="34" charset="0"/>
                          <a:ea typeface="Poppins" pitchFamily="34" charset="-122"/>
                          <a:cs typeface="Poppins" pitchFamily="34" charset="-120"/>
                        </a:rPr>
                        <a:t>Platform</a:t>
                      </a:r>
                      <a:endParaRPr lang="en-US" sz="1300" dirty="0">
                        <a:latin typeface="Poppins" charset="0"/>
                        <a:ea typeface="Poppins" charset="0"/>
                        <a:cs typeface="Poppins"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0F5C00"/>
                    </a:solidFill>
                  </a:tcPr>
                </a:tc>
                <a:tc>
                  <a:txBody>
                    <a:bodyPr/>
                    <a:lstStyle/>
                    <a:p>
                      <a:pPr indent="0" marL="0">
                        <a:buNone/>
                      </a:pPr>
                      <a:r>
                        <a:rPr lang="en-US" sz="1300" b="1" dirty="0">
                          <a:solidFill>
                            <a:srgbClr val="FFFFFF"/>
                          </a:solidFill>
                          <a:latin typeface="Poppins" pitchFamily="34" charset="0"/>
                          <a:ea typeface="Poppins" pitchFamily="34" charset="-122"/>
                          <a:cs typeface="Poppins" pitchFamily="34" charset="-120"/>
                        </a:rPr>
                        <a:t>How they describe themselves</a:t>
                      </a:r>
                      <a:endParaRPr lang="en-US" sz="1300" dirty="0">
                        <a:latin typeface="Poppins" charset="0"/>
                        <a:ea typeface="Poppins" charset="0"/>
                        <a:cs typeface="Poppins"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0F5C00"/>
                    </a:solidFill>
                  </a:tcPr>
                </a:tc>
                <a:tc>
                  <a:txBody>
                    <a:bodyPr/>
                    <a:lstStyle/>
                    <a:p>
                      <a:pPr indent="0" marL="0">
                        <a:buNone/>
                      </a:pPr>
                      <a:r>
                        <a:rPr lang="en-US" sz="1300" b="1" dirty="0">
                          <a:solidFill>
                            <a:srgbClr val="FFFFFF"/>
                          </a:solidFill>
                          <a:latin typeface="Poppins" pitchFamily="34" charset="0"/>
                          <a:ea typeface="Poppins" pitchFamily="34" charset="-122"/>
                          <a:cs typeface="Poppins" pitchFamily="34" charset="-120"/>
                        </a:rPr>
                        <a:t>Says "independent"?</a:t>
                      </a:r>
                      <a:endParaRPr lang="en-US" sz="1300" dirty="0">
                        <a:latin typeface="Poppins" charset="0"/>
                        <a:ea typeface="Poppins" charset="0"/>
                        <a:cs typeface="Poppins"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0F5C00"/>
                    </a:solidFill>
                  </a:tcPr>
                </a:tc>
              </a:tr>
              <a:tr h="566928">
                <a:tc>
                  <a:txBody>
                    <a:bodyPr/>
                    <a:lstStyle/>
                    <a:p>
                      <a:pPr indent="0" marL="0">
                        <a:buNone/>
                      </a:pPr>
                      <a:r>
                        <a:rPr lang="en-US" sz="1300" b="1" dirty="0">
                          <a:solidFill>
                            <a:srgbClr val="1A1A1A"/>
                          </a:solidFill>
                          <a:latin typeface="Arial" pitchFamily="34" charset="0"/>
                          <a:ea typeface="Arial" pitchFamily="34" charset="-122"/>
                          <a:cs typeface="Arial" pitchFamily="34" charset="-120"/>
                        </a:rPr>
                        <a:t>Instagram</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FFFFF"/>
                    </a:solidFill>
                  </a:tcPr>
                </a:tc>
                <a:tc>
                  <a:txBody>
                    <a:bodyPr/>
                    <a:lstStyle/>
                    <a:p>
                      <a:pPr indent="0" marL="0">
                        <a:buNone/>
                      </a:pPr>
                      <a:r>
                        <a:rPr lang="en-US" sz="1300" dirty="0">
                          <a:solidFill>
                            <a:srgbClr val="1A1A1A"/>
                          </a:solidFill>
                          <a:latin typeface="Arial" pitchFamily="34" charset="0"/>
                          <a:ea typeface="Arial" pitchFamily="34" charset="-122"/>
                          <a:cs typeface="Arial" pitchFamily="34" charset="-120"/>
                        </a:rPr>
                        <a:t>"The official independent newspaper of the University of North Texas"</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FFFFF"/>
                    </a:solidFill>
                  </a:tcPr>
                </a:tc>
                <a:tc>
                  <a:txBody>
                    <a:bodyPr/>
                    <a:lstStyle/>
                    <a:p>
                      <a:pPr indent="0" marL="0">
                        <a:buNone/>
                      </a:pPr>
                      <a:r>
                        <a:rPr lang="en-US" sz="1300" b="1" dirty="0">
                          <a:solidFill>
                            <a:srgbClr val="00853E"/>
                          </a:solidFill>
                          <a:latin typeface="Arial" pitchFamily="34" charset="0"/>
                          <a:ea typeface="Arial" pitchFamily="34" charset="-122"/>
                          <a:cs typeface="Arial" pitchFamily="34" charset="-120"/>
                        </a:rPr>
                        <a:t>Yes</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FFFFF"/>
                    </a:solidFill>
                  </a:tcPr>
                </a:tc>
              </a:tr>
              <a:tr h="566928">
                <a:tc>
                  <a:txBody>
                    <a:bodyPr/>
                    <a:lstStyle/>
                    <a:p>
                      <a:pPr indent="0" marL="0">
                        <a:buNone/>
                      </a:pPr>
                      <a:r>
                        <a:rPr lang="en-US" sz="1300" b="1" dirty="0">
                          <a:solidFill>
                            <a:srgbClr val="1A1A1A"/>
                          </a:solidFill>
                          <a:latin typeface="Arial" pitchFamily="34" charset="0"/>
                          <a:ea typeface="Arial" pitchFamily="34" charset="-122"/>
                          <a:cs typeface="Arial" pitchFamily="34" charset="-120"/>
                        </a:rPr>
                        <a:t>TikTok</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1F3F1"/>
                    </a:solidFill>
                  </a:tcPr>
                </a:tc>
                <a:tc>
                  <a:txBody>
                    <a:bodyPr/>
                    <a:lstStyle/>
                    <a:p>
                      <a:pPr indent="0" marL="0">
                        <a:buNone/>
                      </a:pPr>
                      <a:r>
                        <a:rPr lang="en-US" sz="1300" dirty="0">
                          <a:solidFill>
                            <a:srgbClr val="1A1A1A"/>
                          </a:solidFill>
                          <a:latin typeface="Arial" pitchFamily="34" charset="0"/>
                          <a:ea typeface="Arial" pitchFamily="34" charset="-122"/>
                          <a:cs typeface="Arial" pitchFamily="34" charset="-120"/>
                        </a:rPr>
                        <a:t>"The North Texas Daily, serving UNT and Denton since 1916"</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1F3F1"/>
                    </a:solidFill>
                  </a:tcPr>
                </a:tc>
                <a:tc>
                  <a:txBody>
                    <a:bodyPr/>
                    <a:lstStyle/>
                    <a:p>
                      <a:pPr indent="0" marL="0">
                        <a:buNone/>
                      </a:pPr>
                      <a:r>
                        <a:rPr lang="en-US" sz="1300" b="1" dirty="0">
                          <a:solidFill>
                            <a:srgbClr val="4D4D4F"/>
                          </a:solidFill>
                          <a:latin typeface="Arial" pitchFamily="34" charset="0"/>
                          <a:ea typeface="Arial" pitchFamily="34" charset="-122"/>
                          <a:cs typeface="Arial" pitchFamily="34" charset="-120"/>
                        </a:rPr>
                        <a:t>No</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1F3F1"/>
                    </a:solidFill>
                  </a:tcPr>
                </a:tc>
              </a:tr>
              <a:tr h="566928">
                <a:tc>
                  <a:txBody>
                    <a:bodyPr/>
                    <a:lstStyle/>
                    <a:p>
                      <a:pPr indent="0" marL="0">
                        <a:buNone/>
                      </a:pPr>
                      <a:r>
                        <a:rPr lang="en-US" sz="1300" b="1" dirty="0">
                          <a:solidFill>
                            <a:srgbClr val="1A1A1A"/>
                          </a:solidFill>
                          <a:latin typeface="Arial" pitchFamily="34" charset="0"/>
                          <a:ea typeface="Arial" pitchFamily="34" charset="-122"/>
                          <a:cs typeface="Arial" pitchFamily="34" charset="-120"/>
                        </a:rPr>
                        <a:t>YouTube</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FFFFF"/>
                    </a:solidFill>
                  </a:tcPr>
                </a:tc>
                <a:tc>
                  <a:txBody>
                    <a:bodyPr/>
                    <a:lstStyle/>
                    <a:p>
                      <a:pPr indent="0" marL="0">
                        <a:buNone/>
                      </a:pPr>
                      <a:r>
                        <a:rPr lang="en-US" sz="1300" dirty="0">
                          <a:solidFill>
                            <a:srgbClr val="1A1A1A"/>
                          </a:solidFill>
                          <a:latin typeface="Arial" pitchFamily="34" charset="0"/>
                          <a:ea typeface="Arial" pitchFamily="34" charset="-122"/>
                          <a:cs typeface="Arial" pitchFamily="34" charset="-120"/>
                        </a:rPr>
                        <a:t>"the official newspaper of the University of North Texas"</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FFFFF"/>
                    </a:solidFill>
                  </a:tcPr>
                </a:tc>
                <a:tc>
                  <a:txBody>
                    <a:bodyPr/>
                    <a:lstStyle/>
                    <a:p>
                      <a:pPr indent="0" marL="0">
                        <a:buNone/>
                      </a:pPr>
                      <a:r>
                        <a:rPr lang="en-US" sz="1300" b="1" dirty="0">
                          <a:solidFill>
                            <a:srgbClr val="4D4D4F"/>
                          </a:solidFill>
                          <a:latin typeface="Arial" pitchFamily="34" charset="0"/>
                          <a:ea typeface="Arial" pitchFamily="34" charset="-122"/>
                          <a:cs typeface="Arial" pitchFamily="34" charset="-120"/>
                        </a:rPr>
                        <a:t>No</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FFFFF"/>
                    </a:solidFill>
                  </a:tcPr>
                </a:tc>
              </a:tr>
              <a:tr h="566928">
                <a:tc>
                  <a:txBody>
                    <a:bodyPr/>
                    <a:lstStyle/>
                    <a:p>
                      <a:pPr indent="0" marL="0">
                        <a:buNone/>
                      </a:pPr>
                      <a:r>
                        <a:rPr lang="en-US" sz="1300" b="1" dirty="0">
                          <a:solidFill>
                            <a:srgbClr val="1A1A1A"/>
                          </a:solidFill>
                          <a:latin typeface="Arial" pitchFamily="34" charset="0"/>
                          <a:ea typeface="Arial" pitchFamily="34" charset="-122"/>
                          <a:cs typeface="Arial" pitchFamily="34" charset="-120"/>
                        </a:rPr>
                        <a:t>Linktree</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1F3F1"/>
                    </a:solidFill>
                  </a:tcPr>
                </a:tc>
                <a:tc>
                  <a:txBody>
                    <a:bodyPr/>
                    <a:lstStyle/>
                    <a:p>
                      <a:pPr indent="0" marL="0">
                        <a:buNone/>
                      </a:pPr>
                      <a:r>
                        <a:rPr lang="en-US" sz="1300" dirty="0">
                          <a:solidFill>
                            <a:srgbClr val="1A1A1A"/>
                          </a:solidFill>
                          <a:latin typeface="Arial" pitchFamily="34" charset="0"/>
                          <a:ea typeface="Arial" pitchFamily="34" charset="-122"/>
                          <a:cs typeface="Arial" pitchFamily="34" charset="-120"/>
                        </a:rPr>
                        <a:t>"Serving the University of North Texas &amp; Denton since 1916"</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1F3F1"/>
                    </a:solidFill>
                  </a:tcPr>
                </a:tc>
                <a:tc>
                  <a:txBody>
                    <a:bodyPr/>
                    <a:lstStyle/>
                    <a:p>
                      <a:pPr indent="0" marL="0">
                        <a:buNone/>
                      </a:pPr>
                      <a:r>
                        <a:rPr lang="en-US" sz="1300" b="1" dirty="0">
                          <a:solidFill>
                            <a:srgbClr val="4D4D4F"/>
                          </a:solidFill>
                          <a:latin typeface="Arial" pitchFamily="34" charset="0"/>
                          <a:ea typeface="Arial" pitchFamily="34" charset="-122"/>
                          <a:cs typeface="Arial" pitchFamily="34" charset="-120"/>
                        </a:rPr>
                        <a:t>No</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1F3F1"/>
                    </a:solidFill>
                  </a:tcPr>
                </a:tc>
              </a:tr>
              <a:tr h="566928">
                <a:tc>
                  <a:txBody>
                    <a:bodyPr/>
                    <a:lstStyle/>
                    <a:p>
                      <a:pPr indent="0" marL="0">
                        <a:buNone/>
                      </a:pPr>
                      <a:r>
                        <a:rPr lang="en-US" sz="1300" b="1" dirty="0">
                          <a:solidFill>
                            <a:srgbClr val="1A1A1A"/>
                          </a:solidFill>
                          <a:latin typeface="Arial" pitchFamily="34" charset="0"/>
                          <a:ea typeface="Arial" pitchFamily="34" charset="-122"/>
                          <a:cs typeface="Arial" pitchFamily="34" charset="-120"/>
                        </a:rPr>
                        <a:t>Facebook</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FFFFF"/>
                    </a:solidFill>
                  </a:tcPr>
                </a:tc>
                <a:tc>
                  <a:txBody>
                    <a:bodyPr/>
                    <a:lstStyle/>
                    <a:p>
                      <a:pPr indent="0" marL="0">
                        <a:buNone/>
                      </a:pPr>
                      <a:r>
                        <a:rPr lang="en-US" sz="1300" dirty="0">
                          <a:solidFill>
                            <a:srgbClr val="1A1A1A"/>
                          </a:solidFill>
                          <a:latin typeface="Arial" pitchFamily="34" charset="0"/>
                          <a:ea typeface="Arial" pitchFamily="34" charset="-122"/>
                          <a:cs typeface="Arial" pitchFamily="34" charset="-120"/>
                        </a:rPr>
                        <a:t>"official newspaper of UNT"</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FFFFF"/>
                    </a:solidFill>
                  </a:tcPr>
                </a:tc>
                <a:tc>
                  <a:txBody>
                    <a:bodyPr/>
                    <a:lstStyle/>
                    <a:p>
                      <a:pPr indent="0" marL="0">
                        <a:buNone/>
                      </a:pPr>
                      <a:r>
                        <a:rPr lang="en-US" sz="1300" b="1" dirty="0">
                          <a:solidFill>
                            <a:srgbClr val="4D4D4F"/>
                          </a:solidFill>
                          <a:latin typeface="Arial" pitchFamily="34" charset="0"/>
                          <a:ea typeface="Arial" pitchFamily="34" charset="-122"/>
                          <a:cs typeface="Arial" pitchFamily="34" charset="-120"/>
                        </a:rPr>
                        <a:t>No</a:t>
                      </a:r>
                      <a:endParaRPr lang="en-US" sz="1300" dirty="0">
                        <a:latin typeface="Arial" charset="0"/>
                        <a:ea typeface="Arial" charset="0"/>
                        <a:cs typeface="Arial" charset="0"/>
                      </a:endParaRPr>
                    </a:p>
                  </a:txBody>
                  <a:tcPr marL="73152" marR="73152" marT="73152" marB="73152" anchor="ctr">
                    <a:lnL w="9525" cap="flat" cmpd="sng" algn="ctr">
                      <a:solidFill>
                        <a:srgbClr val="DCDDDE"/>
                      </a:solidFill>
                      <a:prstDash val="solid"/>
                      <a:round/>
                      <a:headEnd type="none" w="med" len="med"/>
                      <a:tailEnd type="none" w="med" len="med"/>
                    </a:lnL>
                    <a:lnR w="9525" cap="flat" cmpd="sng" algn="ctr">
                      <a:solidFill>
                        <a:srgbClr val="DCDDDE"/>
                      </a:solidFill>
                      <a:prstDash val="solid"/>
                      <a:round/>
                      <a:headEnd type="none" w="med" len="med"/>
                      <a:tailEnd type="none" w="med" len="med"/>
                    </a:lnR>
                    <a:lnT w="9525" cap="flat" cmpd="sng" algn="ctr">
                      <a:solidFill>
                        <a:srgbClr val="DCDDDE"/>
                      </a:solidFill>
                      <a:prstDash val="solid"/>
                      <a:round/>
                      <a:headEnd type="none" w="med" len="med"/>
                      <a:tailEnd type="none" w="med" len="med"/>
                    </a:lnT>
                    <a:lnB w="9525" cap="flat" cmpd="sng" algn="ctr">
                      <a:solidFill>
                        <a:srgbClr val="DCDDDE"/>
                      </a:solidFill>
                      <a:prstDash val="solid"/>
                      <a:round/>
                      <a:headEnd type="none" w="med" len="med"/>
                      <a:tailEnd type="none" w="med" len="med"/>
                    </a:lnB>
                    <a:solidFill>
                      <a:srgbClr val="FFFFFF"/>
                    </a:solidFill>
                  </a:tcPr>
                </a:tc>
              </a:tr>
            </a:tbl>
          </a:graphicData>
        </a:graphic>
      </p:graphicFrame>
      <p:sp>
        <p:nvSpPr>
          <p:cNvPr id="4" name="card"/>
          <p:cNvSpPr/>
          <p:nvPr/>
        </p:nvSpPr>
        <p:spPr>
          <a:xfrm>
            <a:off x="8229600" y="1508760"/>
            <a:ext cx="3410712" cy="3657600"/>
          </a:xfrm>
          <a:prstGeom prst="roundRect">
            <a:avLst>
              <a:gd name="adj" fmla="val 3217"/>
            </a:avLst>
          </a:prstGeom>
          <a:solidFill>
            <a:schemeClr val="accent4"/>
          </a:solidFill>
          <a:ln w="9525">
            <a:solidFill>
              <a:schemeClr val="accent4"/>
            </a:solidFill>
            <a:prstDash val="solid"/>
          </a:ln>
        </p:spPr>
      </p:sp>
      <p:sp>
        <p:nvSpPr>
          <p:cNvPr id="5" name="Text 2"/>
          <p:cNvSpPr txBox="1"/>
          <p:nvPr/>
        </p:nvSpPr>
        <p:spPr>
          <a:xfrm>
            <a:off x="8458200" y="1691640"/>
            <a:ext cx="3017520" cy="45720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Why the word matters</a:t>
            </a:r>
            <a:endParaRPr lang="en-US" sz="1600" dirty="0"/>
          </a:p>
        </p:txBody>
      </p:sp>
      <p:sp>
        <p:nvSpPr>
          <p:cNvPr id="6" name="Text 3"/>
          <p:cNvSpPr txBox="1"/>
          <p:nvPr/>
        </p:nvSpPr>
        <p:spPr>
          <a:xfrm>
            <a:off x="8458200" y="2194560"/>
            <a:ext cx="3017520" cy="2834640"/>
          </a:xfrm>
          <a:prstGeom prst="rect">
            <a:avLst/>
          </a:prstGeom>
          <a:noFill/>
          <a:ln/>
        </p:spPr>
        <p:txBody>
          <a:bodyPr wrap="square" lIns="0" tIns="0" rIns="0" bIns="0" rtlCol="0" anchor="t"/>
          <a:lstStyle/>
          <a:p>
            <a:pPr indent="0" marL="0">
              <a:lnSpc>
                <a:spcPct val="115000"/>
              </a:lnSpc>
              <a:buNone/>
            </a:pPr>
            <a:r>
              <a:rPr lang="en-US" sz="1250" dirty="0">
                <a:solidFill>
                  <a:schemeClr val="tx1"/>
                </a:solidFill>
              </a:rPr>
              <a:t>A student paper covers the university that houses it. Its credibility rests on editorial independence, so "independent" is the load-bearing word in the brand.</a:t>
            </a:r>
            <a:endParaRPr lang="en-US" sz="1250" dirty="0"/>
          </a:p>
          <a:p>
            <a:pPr indent="0" marL="0">
              <a:lnSpc>
                <a:spcPct val="115000"/>
              </a:lnSpc>
              <a:buNone/>
            </a:pPr>
            <a:endParaRPr lang="en-US" sz="1250" dirty="0"/>
          </a:p>
          <a:p>
            <a:pPr indent="0" marL="0">
              <a:lnSpc>
                <a:spcPct val="115000"/>
              </a:lnSpc>
              <a:buNone/>
            </a:pPr>
            <a:r>
              <a:rPr lang="en-US" sz="1250" dirty="0">
                <a:solidFill>
                  <a:schemeClr val="tx1"/>
                </a:solidFill>
              </a:rPr>
              <a:t>It appears on one platform in five. Calls to action are inconsistent too: Instagram says "link in bio," YouTube rarely asks for a subscribe.</a:t>
            </a:r>
            <a:endParaRPr lang="en-US" sz="1250" dirty="0"/>
          </a:p>
        </p:txBody>
      </p:sp>
      <p:sp>
        <p:nvSpPr>
          <p:cNvPr id="7" name="Text 4"/>
          <p:cNvSpPr txBox="1"/>
          <p:nvPr/>
        </p:nvSpPr>
        <p:spPr>
          <a:xfrm>
            <a:off x="548640" y="5440680"/>
            <a:ext cx="7315200" cy="365760"/>
          </a:xfrm>
          <a:prstGeom prst="rect">
            <a:avLst/>
          </a:prstGeom>
          <a:noFill/>
          <a:ln/>
        </p:spPr>
        <p:txBody>
          <a:bodyPr wrap="square" lIns="0" tIns="0" rIns="0" bIns="0" rtlCol="0" anchor="t"/>
          <a:lstStyle/>
          <a:p>
            <a:pPr indent="0" marL="0">
              <a:buNone/>
            </a:pPr>
            <a:r>
              <a:rPr lang="en-US" sz="1100" dirty="0">
                <a:solidFill>
                  <a:schemeClr val="accent6"/>
                </a:solidFill>
              </a:rPr>
              <a:t>Bios copied verbatim from each public profile, Sept 2026.</a:t>
            </a:r>
            <a:endParaRPr lang="en-US" sz="11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68680"/>
          </a:xfrm>
          <a:prstGeom prst="rect">
            <a:avLst/>
          </a:prstGeom>
          <a:noFill/>
          <a:ln/>
        </p:spPr>
        <p:txBody>
          <a:bodyPr wrap="square" lIns="0" tIns="0" rIns="0" bIns="0" rtlCol="0" anchor="ctr"/>
          <a:lstStyle/>
          <a:p>
            <a:pPr indent="0" marL="0">
              <a:buNone/>
            </a:pPr>
            <a:r>
              <a:rPr lang="en-US" sz="3200" b="1" dirty="0">
                <a:solidFill>
                  <a:schemeClr val="tx2"/>
                </a:solidFill>
              </a:rPr>
              <a:t>SWOT, grounded in the audit numbers</a:t>
            </a:r>
            <a:endParaRPr lang="en-US" sz="3200" dirty="0"/>
          </a:p>
        </p:txBody>
      </p:sp>
      <p:sp>
        <p:nvSpPr>
          <p:cNvPr id="3" name="card"/>
          <p:cNvSpPr/>
          <p:nvPr/>
        </p:nvSpPr>
        <p:spPr>
          <a:xfrm>
            <a:off x="548640" y="1463040"/>
            <a:ext cx="5440680" cy="2240280"/>
          </a:xfrm>
          <a:prstGeom prst="roundRect">
            <a:avLst>
              <a:gd name="adj" fmla="val 4898"/>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4" name="swot dot"/>
          <p:cNvSpPr/>
          <p:nvPr/>
        </p:nvSpPr>
        <p:spPr>
          <a:xfrm>
            <a:off x="777240" y="1691640"/>
            <a:ext cx="384048" cy="384048"/>
          </a:xfrm>
          <a:prstGeom prst="ellipse">
            <a:avLst/>
          </a:prstGeom>
          <a:solidFill>
            <a:schemeClr val="accent1"/>
          </a:solidFill>
          <a:ln w="12700">
            <a:solidFill>
              <a:schemeClr val="accent1"/>
            </a:solidFill>
            <a:prstDash val="solid"/>
          </a:ln>
        </p:spPr>
      </p:sp>
      <p:sp>
        <p:nvSpPr>
          <p:cNvPr id="5" name="Text 3"/>
          <p:cNvSpPr txBox="1"/>
          <p:nvPr/>
        </p:nvSpPr>
        <p:spPr>
          <a:xfrm>
            <a:off x="777240" y="1691640"/>
            <a:ext cx="384048" cy="384048"/>
          </a:xfrm>
          <a:prstGeom prst="rect">
            <a:avLst/>
          </a:prstGeom>
          <a:noFill/>
          <a:ln/>
        </p:spPr>
        <p:txBody>
          <a:bodyPr wrap="square" lIns="0" tIns="0" rIns="0" bIns="0" rtlCol="0" anchor="ctr"/>
          <a:lstStyle/>
          <a:p>
            <a:pPr algn="ctr" indent="0" marL="0">
              <a:buNone/>
            </a:pPr>
            <a:r>
              <a:rPr lang="en-US" sz="1400" b="1" dirty="0">
                <a:solidFill>
                  <a:schemeClr val="bg1"/>
                </a:solidFill>
                <a:latin typeface="Poppins" pitchFamily="34" charset="0"/>
                <a:ea typeface="Poppins" pitchFamily="34" charset="-122"/>
                <a:cs typeface="Poppins" pitchFamily="34" charset="-120"/>
              </a:rPr>
              <a:t>S</a:t>
            </a:r>
            <a:endParaRPr lang="en-US" sz="1400" dirty="0"/>
          </a:p>
        </p:txBody>
      </p:sp>
      <p:sp>
        <p:nvSpPr>
          <p:cNvPr id="6" name="Text 4"/>
          <p:cNvSpPr txBox="1"/>
          <p:nvPr/>
        </p:nvSpPr>
        <p:spPr>
          <a:xfrm>
            <a:off x="1280160" y="1664208"/>
            <a:ext cx="4389120" cy="457200"/>
          </a:xfrm>
          <a:prstGeom prst="rect">
            <a:avLst/>
          </a:prstGeom>
          <a:noFill/>
          <a:ln/>
        </p:spPr>
        <p:txBody>
          <a:bodyPr wrap="square" lIns="0" tIns="0" rIns="0" bIns="0" rtlCol="0" anchor="ctr"/>
          <a:lstStyle/>
          <a:p>
            <a:pPr indent="0" marL="0">
              <a:buNone/>
            </a:pPr>
            <a:r>
              <a:rPr lang="en-US" sz="1600" b="1" dirty="0">
                <a:solidFill>
                  <a:schemeClr val="tx2"/>
                </a:solidFill>
                <a:latin typeface="Poppins" pitchFamily="34" charset="0"/>
                <a:ea typeface="Poppins" pitchFamily="34" charset="-122"/>
                <a:cs typeface="Poppins" pitchFamily="34" charset="-120"/>
              </a:rPr>
              <a:t>Strengths</a:t>
            </a:r>
            <a:endParaRPr lang="en-US" sz="1600" dirty="0"/>
          </a:p>
        </p:txBody>
      </p:sp>
      <p:sp>
        <p:nvSpPr>
          <p:cNvPr id="7" name="Text 5"/>
          <p:cNvSpPr txBox="1"/>
          <p:nvPr/>
        </p:nvSpPr>
        <p:spPr>
          <a:xfrm>
            <a:off x="822960" y="2194560"/>
            <a:ext cx="4892040" cy="1371600"/>
          </a:xfrm>
          <a:prstGeom prst="rect">
            <a:avLst/>
          </a:prstGeom>
          <a:noFill/>
          <a:ln/>
        </p:spPr>
        <p:txBody>
          <a:bodyPr wrap="square" lIns="0" tIns="0" rIns="0" bIns="0" rtlCol="0" anchor="t"/>
          <a:lstStyle/>
          <a:p>
            <a:pPr marL="342900" indent="-342900">
              <a:spcAft>
                <a:spcPts val="600"/>
              </a:spcAft>
              <a:buSzPct val="100000"/>
              <a:buChar char="•"/>
            </a:pPr>
            <a:r>
              <a:rPr lang="en-US" sz="1250" dirty="0">
                <a:solidFill>
                  <a:schemeClr val="tx1"/>
                </a:solidFill>
              </a:rPr>
              <a:t>Award-winning journalism history (Pacemaker)</a:t>
            </a:r>
            <a:endParaRPr lang="en-US" sz="1250" dirty="0"/>
          </a:p>
          <a:p>
            <a:pPr marL="342900" indent="-342900">
              <a:spcAft>
                <a:spcPts val="600"/>
              </a:spcAft>
              <a:buSzPct val="100000"/>
              <a:buChar char="•"/>
            </a:pPr>
            <a:r>
              <a:rPr lang="en-US" sz="1250" dirty="0">
                <a:solidFill>
                  <a:schemeClr val="tx1"/>
                </a:solidFill>
              </a:rPr>
              <a:t>Short news videos reach thousands</a:t>
            </a:r>
            <a:endParaRPr lang="en-US" sz="1250" dirty="0"/>
          </a:p>
          <a:p>
            <a:pPr marL="342900" indent="-342900">
              <a:spcAft>
                <a:spcPts val="600"/>
              </a:spcAft>
              <a:buSzPct val="100000"/>
              <a:buChar char="•"/>
            </a:pPr>
            <a:r>
              <a:rPr lang="en-US" sz="1250" dirty="0">
                <a:solidFill>
                  <a:schemeClr val="tx1"/>
                </a:solidFill>
              </a:rPr>
              <a:t>Instagram Reels average ~1,900 views</a:t>
            </a:r>
            <a:endParaRPr lang="en-US" sz="1250" dirty="0"/>
          </a:p>
          <a:p>
            <a:pPr marL="342900" indent="-342900">
              <a:spcAft>
                <a:spcPts val="600"/>
              </a:spcAft>
              <a:buSzPct val="100000"/>
              <a:buChar char="•"/>
            </a:pPr>
            <a:r>
              <a:rPr lang="en-US" sz="1250" dirty="0">
                <a:solidFill>
                  <a:schemeClr val="tx1"/>
                </a:solidFill>
              </a:rPr>
              <a:t>A 110-year brand legacy</a:t>
            </a:r>
            <a:endParaRPr lang="en-US" sz="1250" dirty="0"/>
          </a:p>
        </p:txBody>
      </p:sp>
      <p:sp>
        <p:nvSpPr>
          <p:cNvPr id="8" name="card"/>
          <p:cNvSpPr/>
          <p:nvPr/>
        </p:nvSpPr>
        <p:spPr>
          <a:xfrm>
            <a:off x="6199632" y="1463040"/>
            <a:ext cx="5440680" cy="2240280"/>
          </a:xfrm>
          <a:prstGeom prst="roundRect">
            <a:avLst>
              <a:gd name="adj" fmla="val 4898"/>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9" name="swot dot"/>
          <p:cNvSpPr/>
          <p:nvPr/>
        </p:nvSpPr>
        <p:spPr>
          <a:xfrm>
            <a:off x="6428232" y="1691640"/>
            <a:ext cx="384048" cy="384048"/>
          </a:xfrm>
          <a:prstGeom prst="ellipse">
            <a:avLst/>
          </a:prstGeom>
          <a:solidFill>
            <a:schemeClr val="accent3"/>
          </a:solidFill>
          <a:ln w="12700">
            <a:solidFill>
              <a:schemeClr val="accent3"/>
            </a:solidFill>
            <a:prstDash val="solid"/>
          </a:ln>
        </p:spPr>
      </p:sp>
      <p:sp>
        <p:nvSpPr>
          <p:cNvPr id="10" name="Text 8"/>
          <p:cNvSpPr txBox="1"/>
          <p:nvPr/>
        </p:nvSpPr>
        <p:spPr>
          <a:xfrm>
            <a:off x="6428232" y="1691640"/>
            <a:ext cx="384048" cy="384048"/>
          </a:xfrm>
          <a:prstGeom prst="rect">
            <a:avLst/>
          </a:prstGeom>
          <a:noFill/>
          <a:ln/>
        </p:spPr>
        <p:txBody>
          <a:bodyPr wrap="square" lIns="0" tIns="0" rIns="0" bIns="0" rtlCol="0" anchor="ctr"/>
          <a:lstStyle/>
          <a:p>
            <a:pPr algn="ctr" indent="0" marL="0">
              <a:buNone/>
            </a:pPr>
            <a:r>
              <a:rPr lang="en-US" sz="1400" b="1" dirty="0">
                <a:solidFill>
                  <a:schemeClr val="bg1"/>
                </a:solidFill>
                <a:latin typeface="Poppins" pitchFamily="34" charset="0"/>
                <a:ea typeface="Poppins" pitchFamily="34" charset="-122"/>
                <a:cs typeface="Poppins" pitchFamily="34" charset="-120"/>
              </a:rPr>
              <a:t>W</a:t>
            </a:r>
            <a:endParaRPr lang="en-US" sz="1400" dirty="0"/>
          </a:p>
        </p:txBody>
      </p:sp>
      <p:sp>
        <p:nvSpPr>
          <p:cNvPr id="11" name="Text 9"/>
          <p:cNvSpPr txBox="1"/>
          <p:nvPr/>
        </p:nvSpPr>
        <p:spPr>
          <a:xfrm>
            <a:off x="6931152" y="1664208"/>
            <a:ext cx="4389120" cy="457200"/>
          </a:xfrm>
          <a:prstGeom prst="rect">
            <a:avLst/>
          </a:prstGeom>
          <a:noFill/>
          <a:ln/>
        </p:spPr>
        <p:txBody>
          <a:bodyPr wrap="square" lIns="0" tIns="0" rIns="0" bIns="0" rtlCol="0" anchor="ctr"/>
          <a:lstStyle/>
          <a:p>
            <a:pPr indent="0" marL="0">
              <a:buNone/>
            </a:pPr>
            <a:r>
              <a:rPr lang="en-US" sz="1600" b="1" dirty="0">
                <a:solidFill>
                  <a:schemeClr val="tx2"/>
                </a:solidFill>
                <a:latin typeface="Poppins" pitchFamily="34" charset="0"/>
                <a:ea typeface="Poppins" pitchFamily="34" charset="-122"/>
                <a:cs typeface="Poppins" pitchFamily="34" charset="-120"/>
              </a:rPr>
              <a:t>Weaknesses</a:t>
            </a:r>
            <a:endParaRPr lang="en-US" sz="1600" dirty="0"/>
          </a:p>
        </p:txBody>
      </p:sp>
      <p:sp>
        <p:nvSpPr>
          <p:cNvPr id="12" name="Text 10"/>
          <p:cNvSpPr txBox="1"/>
          <p:nvPr/>
        </p:nvSpPr>
        <p:spPr>
          <a:xfrm>
            <a:off x="6473952" y="2194560"/>
            <a:ext cx="4892040" cy="1371600"/>
          </a:xfrm>
          <a:prstGeom prst="rect">
            <a:avLst/>
          </a:prstGeom>
          <a:noFill/>
          <a:ln/>
        </p:spPr>
        <p:txBody>
          <a:bodyPr wrap="square" lIns="0" tIns="0" rIns="0" bIns="0" rtlCol="0" anchor="t"/>
          <a:lstStyle/>
          <a:p>
            <a:pPr marL="342900" indent="-342900">
              <a:spcAft>
                <a:spcPts val="600"/>
              </a:spcAft>
              <a:buSzPct val="100000"/>
              <a:buChar char="•"/>
            </a:pPr>
            <a:r>
              <a:rPr lang="en-US" sz="1250" dirty="0">
                <a:solidFill>
                  <a:schemeClr val="tx1"/>
                </a:solidFill>
              </a:rPr>
              <a:t>TikTok abandoned since 2022</a:t>
            </a:r>
            <a:endParaRPr lang="en-US" sz="1250" dirty="0"/>
          </a:p>
          <a:p>
            <a:pPr marL="342900" indent="-342900">
              <a:spcAft>
                <a:spcPts val="600"/>
              </a:spcAft>
              <a:buSzPct val="100000"/>
              <a:buChar char="•"/>
            </a:pPr>
            <a:r>
              <a:rPr lang="en-US" sz="1250" dirty="0">
                <a:solidFill>
                  <a:schemeClr val="tx1"/>
                </a:solidFill>
              </a:rPr>
              <a:t>Long-form podcasts draw minimal views</a:t>
            </a:r>
            <a:endParaRPr lang="en-US" sz="1250" dirty="0"/>
          </a:p>
          <a:p>
            <a:pPr marL="342900" indent="-342900">
              <a:spcAft>
                <a:spcPts val="600"/>
              </a:spcAft>
              <a:buSzPct val="100000"/>
              <a:buChar char="•"/>
            </a:pPr>
            <a:r>
              <a:rPr lang="en-US" sz="1250" dirty="0">
                <a:solidFill>
                  <a:schemeClr val="tx1"/>
                </a:solidFill>
              </a:rPr>
              <a:t>Outdated Linktree, missing platforms</a:t>
            </a:r>
            <a:endParaRPr lang="en-US" sz="1250" dirty="0"/>
          </a:p>
          <a:p>
            <a:pPr marL="342900" indent="-342900">
              <a:spcAft>
                <a:spcPts val="600"/>
              </a:spcAft>
              <a:buSzPct val="100000"/>
              <a:buChar char="•"/>
            </a:pPr>
            <a:r>
              <a:rPr lang="en-US" sz="1250" dirty="0">
                <a:solidFill>
                  <a:schemeClr val="tx1"/>
                </a:solidFill>
              </a:rPr>
              <a:t>"Independent" on one of five bios; few subscribe prompts</a:t>
            </a:r>
            <a:endParaRPr lang="en-US" sz="1250" dirty="0"/>
          </a:p>
        </p:txBody>
      </p:sp>
      <p:sp>
        <p:nvSpPr>
          <p:cNvPr id="13" name="card"/>
          <p:cNvSpPr/>
          <p:nvPr/>
        </p:nvSpPr>
        <p:spPr>
          <a:xfrm>
            <a:off x="548640" y="3913632"/>
            <a:ext cx="5440680" cy="2240280"/>
          </a:xfrm>
          <a:prstGeom prst="roundRect">
            <a:avLst>
              <a:gd name="adj" fmla="val 4898"/>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14" name="swot dot"/>
          <p:cNvSpPr/>
          <p:nvPr/>
        </p:nvSpPr>
        <p:spPr>
          <a:xfrm>
            <a:off x="777240" y="4142232"/>
            <a:ext cx="384048" cy="384048"/>
          </a:xfrm>
          <a:prstGeom prst="ellipse">
            <a:avLst/>
          </a:prstGeom>
          <a:solidFill>
            <a:schemeClr val="accent1"/>
          </a:solidFill>
          <a:ln w="12700">
            <a:solidFill>
              <a:schemeClr val="accent1"/>
            </a:solidFill>
            <a:prstDash val="solid"/>
          </a:ln>
        </p:spPr>
      </p:sp>
      <p:sp>
        <p:nvSpPr>
          <p:cNvPr id="15" name="Text 13"/>
          <p:cNvSpPr txBox="1"/>
          <p:nvPr/>
        </p:nvSpPr>
        <p:spPr>
          <a:xfrm>
            <a:off x="777240" y="4142232"/>
            <a:ext cx="384048" cy="384048"/>
          </a:xfrm>
          <a:prstGeom prst="rect">
            <a:avLst/>
          </a:prstGeom>
          <a:noFill/>
          <a:ln/>
        </p:spPr>
        <p:txBody>
          <a:bodyPr wrap="square" lIns="0" tIns="0" rIns="0" bIns="0" rtlCol="0" anchor="ctr"/>
          <a:lstStyle/>
          <a:p>
            <a:pPr algn="ctr" indent="0" marL="0">
              <a:buNone/>
            </a:pPr>
            <a:r>
              <a:rPr lang="en-US" sz="1400" b="1" dirty="0">
                <a:solidFill>
                  <a:schemeClr val="bg1"/>
                </a:solidFill>
                <a:latin typeface="Poppins" pitchFamily="34" charset="0"/>
                <a:ea typeface="Poppins" pitchFamily="34" charset="-122"/>
                <a:cs typeface="Poppins" pitchFamily="34" charset="-120"/>
              </a:rPr>
              <a:t>O</a:t>
            </a:r>
            <a:endParaRPr lang="en-US" sz="1400" dirty="0"/>
          </a:p>
        </p:txBody>
      </p:sp>
      <p:sp>
        <p:nvSpPr>
          <p:cNvPr id="16" name="Text 14"/>
          <p:cNvSpPr txBox="1"/>
          <p:nvPr/>
        </p:nvSpPr>
        <p:spPr>
          <a:xfrm>
            <a:off x="1280160" y="4114800"/>
            <a:ext cx="4389120" cy="457200"/>
          </a:xfrm>
          <a:prstGeom prst="rect">
            <a:avLst/>
          </a:prstGeom>
          <a:noFill/>
          <a:ln/>
        </p:spPr>
        <p:txBody>
          <a:bodyPr wrap="square" lIns="0" tIns="0" rIns="0" bIns="0" rtlCol="0" anchor="ctr"/>
          <a:lstStyle/>
          <a:p>
            <a:pPr indent="0" marL="0">
              <a:buNone/>
            </a:pPr>
            <a:r>
              <a:rPr lang="en-US" sz="1600" b="1" dirty="0">
                <a:solidFill>
                  <a:schemeClr val="tx2"/>
                </a:solidFill>
                <a:latin typeface="Poppins" pitchFamily="34" charset="0"/>
                <a:ea typeface="Poppins" pitchFamily="34" charset="-122"/>
                <a:cs typeface="Poppins" pitchFamily="34" charset="-120"/>
              </a:rPr>
              <a:t>Opportunities</a:t>
            </a:r>
            <a:endParaRPr lang="en-US" sz="1600" dirty="0"/>
          </a:p>
        </p:txBody>
      </p:sp>
      <p:sp>
        <p:nvSpPr>
          <p:cNvPr id="17" name="Text 15"/>
          <p:cNvSpPr txBox="1"/>
          <p:nvPr/>
        </p:nvSpPr>
        <p:spPr>
          <a:xfrm>
            <a:off x="822960" y="4645152"/>
            <a:ext cx="4892040" cy="1371600"/>
          </a:xfrm>
          <a:prstGeom prst="rect">
            <a:avLst/>
          </a:prstGeom>
          <a:noFill/>
          <a:ln/>
        </p:spPr>
        <p:txBody>
          <a:bodyPr wrap="square" lIns="0" tIns="0" rIns="0" bIns="0" rtlCol="0" anchor="t"/>
          <a:lstStyle/>
          <a:p>
            <a:pPr marL="342900" indent="-342900">
              <a:spcAft>
                <a:spcPts val="600"/>
              </a:spcAft>
              <a:buSzPct val="100000"/>
              <a:buChar char="•"/>
            </a:pPr>
            <a:r>
              <a:rPr lang="en-US" sz="1250" dirty="0">
                <a:solidFill>
                  <a:schemeClr val="tx1"/>
                </a:solidFill>
              </a:rPr>
              <a:t>Restart short vertical video</a:t>
            </a:r>
            <a:endParaRPr lang="en-US" sz="1250" dirty="0"/>
          </a:p>
          <a:p>
            <a:pPr marL="342900" indent="-342900">
              <a:spcAft>
                <a:spcPts val="600"/>
              </a:spcAft>
              <a:buSzPct val="100000"/>
              <a:buChar char="•"/>
            </a:pPr>
            <a:r>
              <a:rPr lang="en-US" sz="1250" dirty="0">
                <a:solidFill>
                  <a:schemeClr val="tx1"/>
                </a:solidFill>
              </a:rPr>
              <a:t>A newsletter that holds readers through summer</a:t>
            </a:r>
            <a:endParaRPr lang="en-US" sz="1250" dirty="0"/>
          </a:p>
          <a:p>
            <a:pPr marL="342900" indent="-342900">
              <a:spcAft>
                <a:spcPts val="600"/>
              </a:spcAft>
              <a:buSzPct val="100000"/>
              <a:buChar char="•"/>
            </a:pPr>
            <a:r>
              <a:rPr lang="en-US" sz="1250" dirty="0">
                <a:solidFill>
                  <a:schemeClr val="tx1"/>
                </a:solidFill>
              </a:rPr>
              <a:t>A hub with live story links</a:t>
            </a:r>
            <a:endParaRPr lang="en-US" sz="1250" dirty="0"/>
          </a:p>
          <a:p>
            <a:pPr marL="342900" indent="-342900">
              <a:spcAft>
                <a:spcPts val="600"/>
              </a:spcAft>
              <a:buSzPct val="100000"/>
              <a:buChar char="•"/>
            </a:pPr>
            <a:r>
              <a:rPr lang="en-US" sz="1250" dirty="0">
                <a:solidFill>
                  <a:schemeClr val="tx1"/>
                </a:solidFill>
              </a:rPr>
              <a:t>Appear in AI search answers (unblock crawlers)</a:t>
            </a:r>
            <a:endParaRPr lang="en-US" sz="1250" dirty="0"/>
          </a:p>
        </p:txBody>
      </p:sp>
      <p:sp>
        <p:nvSpPr>
          <p:cNvPr id="18" name="card"/>
          <p:cNvSpPr/>
          <p:nvPr/>
        </p:nvSpPr>
        <p:spPr>
          <a:xfrm>
            <a:off x="6199632" y="3913632"/>
            <a:ext cx="5440680" cy="2240280"/>
          </a:xfrm>
          <a:prstGeom prst="roundRect">
            <a:avLst>
              <a:gd name="adj" fmla="val 4898"/>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19" name="swot dot"/>
          <p:cNvSpPr/>
          <p:nvPr/>
        </p:nvSpPr>
        <p:spPr>
          <a:xfrm>
            <a:off x="6428232" y="4142232"/>
            <a:ext cx="384048" cy="384048"/>
          </a:xfrm>
          <a:prstGeom prst="ellipse">
            <a:avLst/>
          </a:prstGeom>
          <a:solidFill>
            <a:schemeClr val="accent3"/>
          </a:solidFill>
          <a:ln w="12700">
            <a:solidFill>
              <a:schemeClr val="accent3"/>
            </a:solidFill>
            <a:prstDash val="solid"/>
          </a:ln>
        </p:spPr>
      </p:sp>
      <p:sp>
        <p:nvSpPr>
          <p:cNvPr id="20" name="Text 18"/>
          <p:cNvSpPr txBox="1"/>
          <p:nvPr/>
        </p:nvSpPr>
        <p:spPr>
          <a:xfrm>
            <a:off x="6428232" y="4142232"/>
            <a:ext cx="384048" cy="384048"/>
          </a:xfrm>
          <a:prstGeom prst="rect">
            <a:avLst/>
          </a:prstGeom>
          <a:noFill/>
          <a:ln/>
        </p:spPr>
        <p:txBody>
          <a:bodyPr wrap="square" lIns="0" tIns="0" rIns="0" bIns="0" rtlCol="0" anchor="ctr"/>
          <a:lstStyle/>
          <a:p>
            <a:pPr algn="ctr" indent="0" marL="0">
              <a:buNone/>
            </a:pPr>
            <a:r>
              <a:rPr lang="en-US" sz="1400" b="1" dirty="0">
                <a:solidFill>
                  <a:schemeClr val="bg1"/>
                </a:solidFill>
                <a:latin typeface="Poppins" pitchFamily="34" charset="0"/>
                <a:ea typeface="Poppins" pitchFamily="34" charset="-122"/>
                <a:cs typeface="Poppins" pitchFamily="34" charset="-120"/>
              </a:rPr>
              <a:t>T</a:t>
            </a:r>
            <a:endParaRPr lang="en-US" sz="1400" dirty="0"/>
          </a:p>
        </p:txBody>
      </p:sp>
      <p:sp>
        <p:nvSpPr>
          <p:cNvPr id="21" name="Text 19"/>
          <p:cNvSpPr txBox="1"/>
          <p:nvPr/>
        </p:nvSpPr>
        <p:spPr>
          <a:xfrm>
            <a:off x="6931152" y="4114800"/>
            <a:ext cx="4389120" cy="457200"/>
          </a:xfrm>
          <a:prstGeom prst="rect">
            <a:avLst/>
          </a:prstGeom>
          <a:noFill/>
          <a:ln/>
        </p:spPr>
        <p:txBody>
          <a:bodyPr wrap="square" lIns="0" tIns="0" rIns="0" bIns="0" rtlCol="0" anchor="ctr"/>
          <a:lstStyle/>
          <a:p>
            <a:pPr indent="0" marL="0">
              <a:buNone/>
            </a:pPr>
            <a:r>
              <a:rPr lang="en-US" sz="1600" b="1" dirty="0">
                <a:solidFill>
                  <a:schemeClr val="tx2"/>
                </a:solidFill>
                <a:latin typeface="Poppins" pitchFamily="34" charset="0"/>
                <a:ea typeface="Poppins" pitchFamily="34" charset="-122"/>
                <a:cs typeface="Poppins" pitchFamily="34" charset="-120"/>
              </a:rPr>
              <a:t>Threats</a:t>
            </a:r>
            <a:endParaRPr lang="en-US" sz="1600" dirty="0"/>
          </a:p>
        </p:txBody>
      </p:sp>
      <p:sp>
        <p:nvSpPr>
          <p:cNvPr id="22" name="Text 20"/>
          <p:cNvSpPr txBox="1"/>
          <p:nvPr/>
        </p:nvSpPr>
        <p:spPr>
          <a:xfrm>
            <a:off x="6473952" y="4645152"/>
            <a:ext cx="4892040" cy="1371600"/>
          </a:xfrm>
          <a:prstGeom prst="rect">
            <a:avLst/>
          </a:prstGeom>
          <a:noFill/>
          <a:ln/>
        </p:spPr>
        <p:txBody>
          <a:bodyPr wrap="square" lIns="0" tIns="0" rIns="0" bIns="0" rtlCol="0" anchor="t"/>
          <a:lstStyle/>
          <a:p>
            <a:pPr marL="342900" indent="-342900">
              <a:spcAft>
                <a:spcPts val="600"/>
              </a:spcAft>
              <a:buSzPct val="100000"/>
              <a:buChar char="•"/>
            </a:pPr>
            <a:r>
              <a:rPr lang="en-US" sz="1250" dirty="0">
                <a:solidFill>
                  <a:schemeClr val="tx1"/>
                </a:solidFill>
              </a:rPr>
              <a:t>UNT budget pressure (verify via Texas Tribune)</a:t>
            </a:r>
            <a:endParaRPr lang="en-US" sz="1250" dirty="0"/>
          </a:p>
          <a:p>
            <a:pPr marL="342900" indent="-342900">
              <a:spcAft>
                <a:spcPts val="600"/>
              </a:spcAft>
              <a:buSzPct val="100000"/>
              <a:buChar char="•"/>
            </a:pPr>
            <a:r>
              <a:rPr lang="en-US" sz="1250" dirty="0">
                <a:solidFill>
                  <a:schemeClr val="tx1"/>
                </a:solidFill>
              </a:rPr>
              <a:t>Local TV and online news competition</a:t>
            </a:r>
            <a:endParaRPr lang="en-US" sz="1250" dirty="0"/>
          </a:p>
          <a:p>
            <a:pPr marL="342900" indent="-342900">
              <a:spcAft>
                <a:spcPts val="600"/>
              </a:spcAft>
              <a:buSzPct val="100000"/>
              <a:buChar char="•"/>
            </a:pPr>
            <a:r>
              <a:rPr lang="en-US" sz="1250" dirty="0">
                <a:solidFill>
                  <a:schemeClr val="tx1"/>
                </a:solidFill>
              </a:rPr>
              <a:t>Blocked AI crawlers limit discovery</a:t>
            </a:r>
            <a:endParaRPr lang="en-US" sz="1250" dirty="0"/>
          </a:p>
          <a:p>
            <a:pPr marL="342900" indent="-342900">
              <a:spcAft>
                <a:spcPts val="600"/>
              </a:spcAft>
              <a:buSzPct val="100000"/>
              <a:buChar char="•"/>
            </a:pPr>
            <a:r>
              <a:rPr lang="en-US" sz="1250" dirty="0">
                <a:solidFill>
                  <a:schemeClr val="tx1"/>
                </a:solidFill>
              </a:rPr>
              <a:t>Annual student staff turnover resets the audience</a:t>
            </a:r>
            <a:endParaRPr lang="en-US" sz="1250" dirty="0"/>
          </a:p>
        </p:txBody>
      </p:sp>
      <p:sp>
        <p:nvSpPr>
          <p:cNvPr id="23" name="Text 21"/>
          <p:cNvSpPr txBox="1"/>
          <p:nvPr/>
        </p:nvSpPr>
        <p:spPr>
          <a:xfrm>
            <a:off x="548640" y="5989320"/>
            <a:ext cx="10972800" cy="365760"/>
          </a:xfrm>
          <a:prstGeom prst="rect">
            <a:avLst/>
          </a:prstGeom>
          <a:noFill/>
          <a:ln/>
        </p:spPr>
        <p:txBody>
          <a:bodyPr wrap="square" lIns="0" tIns="0" rIns="0" bIns="0" rtlCol="0" anchor="t"/>
          <a:lstStyle/>
          <a:p>
            <a:pPr indent="0" marL="0">
              <a:buNone/>
            </a:pPr>
            <a:r>
              <a:rPr lang="en-US" sz="1100" i="1" dirty="0">
                <a:solidFill>
                  <a:schemeClr val="accent6"/>
                </a:solidFill>
              </a:rPr>
              <a:t>Threat claims without a number (turnover, competition intensity) carry a source before the final paper.</a:t>
            </a:r>
            <a:endParaRPr lang="en-US" sz="11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68680"/>
          </a:xfrm>
          <a:prstGeom prst="rect">
            <a:avLst/>
          </a:prstGeom>
          <a:noFill/>
          <a:ln/>
        </p:spPr>
        <p:txBody>
          <a:bodyPr wrap="square" lIns="0" tIns="0" rIns="0" bIns="0" rtlCol="0" anchor="ctr"/>
          <a:lstStyle/>
          <a:p>
            <a:pPr indent="0" marL="0">
              <a:buNone/>
            </a:pPr>
            <a:r>
              <a:rPr lang="en-US" sz="3200" b="1" dirty="0">
                <a:solidFill>
                  <a:schemeClr val="tx2"/>
                </a:solidFill>
              </a:rPr>
              <a:t>Five recommendations for the media manager (1 of 2)</a:t>
            </a:r>
            <a:endParaRPr lang="en-US" sz="3200" dirty="0"/>
          </a:p>
        </p:txBody>
      </p:sp>
      <p:sp>
        <p:nvSpPr>
          <p:cNvPr id="3" name="card"/>
          <p:cNvSpPr/>
          <p:nvPr/>
        </p:nvSpPr>
        <p:spPr>
          <a:xfrm>
            <a:off x="548640" y="1463040"/>
            <a:ext cx="3566160" cy="4800600"/>
          </a:xfrm>
          <a:prstGeom prst="roundRect">
            <a:avLst>
              <a:gd name="adj" fmla="val 3077"/>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4" name="number circle"/>
          <p:cNvSpPr/>
          <p:nvPr/>
        </p:nvSpPr>
        <p:spPr>
          <a:xfrm>
            <a:off x="777240" y="1691640"/>
            <a:ext cx="438912" cy="438912"/>
          </a:xfrm>
          <a:prstGeom prst="ellipse">
            <a:avLst/>
          </a:prstGeom>
          <a:solidFill>
            <a:schemeClr val="accent1"/>
          </a:solidFill>
          <a:ln w="12700">
            <a:solidFill>
              <a:schemeClr val="accent1"/>
            </a:solidFill>
            <a:prstDash val="solid"/>
          </a:ln>
        </p:spPr>
      </p:sp>
      <p:sp>
        <p:nvSpPr>
          <p:cNvPr id="5" name="Text 3"/>
          <p:cNvSpPr txBox="1"/>
          <p:nvPr/>
        </p:nvSpPr>
        <p:spPr>
          <a:xfrm>
            <a:off x="777240" y="1691640"/>
            <a:ext cx="438912" cy="438912"/>
          </a:xfrm>
          <a:prstGeom prst="rect">
            <a:avLst/>
          </a:prstGeom>
          <a:noFill/>
          <a:ln/>
        </p:spPr>
        <p:txBody>
          <a:bodyPr wrap="square" lIns="0" tIns="0" rIns="0" bIns="0" rtlCol="0" anchor="ctr"/>
          <a:lstStyle/>
          <a:p>
            <a:pPr algn="ctr" indent="0" marL="0">
              <a:buNone/>
            </a:pPr>
            <a:r>
              <a:rPr lang="en-US" sz="1300" b="1" dirty="0">
                <a:solidFill>
                  <a:schemeClr val="bg1"/>
                </a:solidFill>
                <a:latin typeface="Poppins" pitchFamily="34" charset="0"/>
                <a:ea typeface="Poppins" pitchFamily="34" charset="-122"/>
                <a:cs typeface="Poppins" pitchFamily="34" charset="-120"/>
              </a:rPr>
              <a:t>1</a:t>
            </a:r>
            <a:endParaRPr lang="en-US" sz="1300" dirty="0"/>
          </a:p>
        </p:txBody>
      </p:sp>
      <p:sp>
        <p:nvSpPr>
          <p:cNvPr id="6" name="Text 4"/>
          <p:cNvSpPr txBox="1"/>
          <p:nvPr/>
        </p:nvSpPr>
        <p:spPr>
          <a:xfrm>
            <a:off x="2651760" y="1737360"/>
            <a:ext cx="1234440" cy="320040"/>
          </a:xfrm>
          <a:prstGeom prst="rect">
            <a:avLst/>
          </a:prstGeom>
          <a:noFill/>
          <a:ln/>
        </p:spPr>
        <p:txBody>
          <a:bodyPr wrap="square" lIns="0" tIns="0" rIns="0" bIns="0" rtlCol="0" anchor="t"/>
          <a:lstStyle/>
          <a:p>
            <a:pPr algn="r" indent="0" marL="0">
              <a:buNone/>
            </a:pPr>
            <a:r>
              <a:rPr lang="en-US" sz="1200" b="1" dirty="0">
                <a:solidFill>
                  <a:schemeClr val="accent1"/>
                </a:solidFill>
              </a:rPr>
              <a:t>Brandyn</a:t>
            </a:r>
            <a:endParaRPr lang="en-US" sz="1200" dirty="0"/>
          </a:p>
        </p:txBody>
      </p:sp>
      <p:sp>
        <p:nvSpPr>
          <p:cNvPr id="7" name="Text 5"/>
          <p:cNvSpPr txBox="1"/>
          <p:nvPr/>
        </p:nvSpPr>
        <p:spPr>
          <a:xfrm>
            <a:off x="777240" y="2240280"/>
            <a:ext cx="3108960" cy="868680"/>
          </a:xfrm>
          <a:prstGeom prst="rect">
            <a:avLst/>
          </a:prstGeom>
          <a:noFill/>
          <a:ln/>
        </p:spPr>
        <p:txBody>
          <a:bodyPr wrap="square" lIns="0" tIns="0" rIns="0" bIns="0" rtlCol="0" anchor="t"/>
          <a:lstStyle/>
          <a:p>
            <a:pPr indent="0" marL="0">
              <a:lnSpc>
                <a:spcPct val="105000"/>
              </a:lnSpc>
              <a:buNone/>
            </a:pPr>
            <a:r>
              <a:rPr lang="en-US" sz="1500" b="1" dirty="0">
                <a:solidFill>
                  <a:schemeClr val="tx2"/>
                </a:solidFill>
                <a:latin typeface="Poppins" pitchFamily="34" charset="0"/>
                <a:ea typeface="Poppins" pitchFamily="34" charset="-122"/>
                <a:cs typeface="Poppins" pitchFamily="34" charset="-120"/>
              </a:rPr>
              <a:t>Bring back short news video, two clips a week</a:t>
            </a:r>
            <a:endParaRPr lang="en-US" sz="1500" dirty="0"/>
          </a:p>
        </p:txBody>
      </p:sp>
      <p:sp>
        <p:nvSpPr>
          <p:cNvPr id="8" name="Text 6"/>
          <p:cNvSpPr txBox="1"/>
          <p:nvPr/>
        </p:nvSpPr>
        <p:spPr>
          <a:xfrm>
            <a:off x="777240" y="320040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EVIDENCE</a:t>
            </a:r>
            <a:endParaRPr lang="en-US" sz="950" dirty="0"/>
          </a:p>
        </p:txBody>
      </p:sp>
      <p:sp>
        <p:nvSpPr>
          <p:cNvPr id="9" name="Text 7"/>
          <p:cNvSpPr txBox="1"/>
          <p:nvPr/>
        </p:nvSpPr>
        <p:spPr>
          <a:xfrm>
            <a:off x="777240" y="342900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Short clips earn 889 views per minute of content versus 1.3 for podcasts; Reels average ~1,900 views.</a:t>
            </a:r>
            <a:endParaRPr lang="en-US" sz="1150" dirty="0"/>
          </a:p>
        </p:txBody>
      </p:sp>
      <p:sp>
        <p:nvSpPr>
          <p:cNvPr id="10" name="Text 8"/>
          <p:cNvSpPr txBox="1"/>
          <p:nvPr/>
        </p:nvSpPr>
        <p:spPr>
          <a:xfrm>
            <a:off x="777240" y="425196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FIRST STEP</a:t>
            </a:r>
            <a:endParaRPr lang="en-US" sz="950" dirty="0"/>
          </a:p>
        </p:txBody>
      </p:sp>
      <p:sp>
        <p:nvSpPr>
          <p:cNvPr id="11" name="Text 9"/>
          <p:cNvSpPr txBox="1"/>
          <p:nvPr/>
        </p:nvSpPr>
        <p:spPr>
          <a:xfrm>
            <a:off x="777240" y="448056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Assign one reporter and one editor to the next campus event; cut a 2 to 5 minute clip plus a vertical version for Reels, Shorts and TikTok.</a:t>
            </a:r>
            <a:endParaRPr lang="en-US" sz="1150" dirty="0"/>
          </a:p>
        </p:txBody>
      </p:sp>
      <p:sp>
        <p:nvSpPr>
          <p:cNvPr id="12" name="Text 10"/>
          <p:cNvSpPr txBox="1"/>
          <p:nvPr/>
        </p:nvSpPr>
        <p:spPr>
          <a:xfrm>
            <a:off x="777240" y="530352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MEASURE</a:t>
            </a:r>
            <a:endParaRPr lang="en-US" sz="950" dirty="0"/>
          </a:p>
        </p:txBody>
      </p:sp>
      <p:sp>
        <p:nvSpPr>
          <p:cNvPr id="13" name="Text 11"/>
          <p:cNvSpPr txBox="1"/>
          <p:nvPr/>
        </p:nvSpPr>
        <p:spPr>
          <a:xfrm>
            <a:off x="777240" y="553212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Views per video, YouTube subscribers, Reel views over 30 days.</a:t>
            </a:r>
            <a:endParaRPr lang="en-US" sz="1150" dirty="0"/>
          </a:p>
        </p:txBody>
      </p:sp>
      <p:sp>
        <p:nvSpPr>
          <p:cNvPr id="14" name="card"/>
          <p:cNvSpPr/>
          <p:nvPr/>
        </p:nvSpPr>
        <p:spPr>
          <a:xfrm>
            <a:off x="4311396" y="1463040"/>
            <a:ext cx="3566160" cy="4800600"/>
          </a:xfrm>
          <a:prstGeom prst="roundRect">
            <a:avLst>
              <a:gd name="adj" fmla="val 3077"/>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15" name="number circle"/>
          <p:cNvSpPr/>
          <p:nvPr/>
        </p:nvSpPr>
        <p:spPr>
          <a:xfrm>
            <a:off x="4539996" y="1691640"/>
            <a:ext cx="438912" cy="438912"/>
          </a:xfrm>
          <a:prstGeom prst="ellipse">
            <a:avLst/>
          </a:prstGeom>
          <a:solidFill>
            <a:schemeClr val="accent1"/>
          </a:solidFill>
          <a:ln w="12700">
            <a:solidFill>
              <a:schemeClr val="accent1"/>
            </a:solidFill>
            <a:prstDash val="solid"/>
          </a:ln>
        </p:spPr>
      </p:sp>
      <p:sp>
        <p:nvSpPr>
          <p:cNvPr id="16" name="Text 14"/>
          <p:cNvSpPr txBox="1"/>
          <p:nvPr/>
        </p:nvSpPr>
        <p:spPr>
          <a:xfrm>
            <a:off x="4539996" y="1691640"/>
            <a:ext cx="438912" cy="438912"/>
          </a:xfrm>
          <a:prstGeom prst="rect">
            <a:avLst/>
          </a:prstGeom>
          <a:noFill/>
          <a:ln/>
        </p:spPr>
        <p:txBody>
          <a:bodyPr wrap="square" lIns="0" tIns="0" rIns="0" bIns="0" rtlCol="0" anchor="ctr"/>
          <a:lstStyle/>
          <a:p>
            <a:pPr algn="ctr" indent="0" marL="0">
              <a:buNone/>
            </a:pPr>
            <a:r>
              <a:rPr lang="en-US" sz="1300" b="1" dirty="0">
                <a:solidFill>
                  <a:schemeClr val="bg1"/>
                </a:solidFill>
                <a:latin typeface="Poppins" pitchFamily="34" charset="0"/>
                <a:ea typeface="Poppins" pitchFamily="34" charset="-122"/>
                <a:cs typeface="Poppins" pitchFamily="34" charset="-120"/>
              </a:rPr>
              <a:t>2</a:t>
            </a:r>
            <a:endParaRPr lang="en-US" sz="1300" dirty="0"/>
          </a:p>
        </p:txBody>
      </p:sp>
      <p:sp>
        <p:nvSpPr>
          <p:cNvPr id="17" name="Text 15"/>
          <p:cNvSpPr txBox="1"/>
          <p:nvPr/>
        </p:nvSpPr>
        <p:spPr>
          <a:xfrm>
            <a:off x="6414516" y="1737360"/>
            <a:ext cx="1234440" cy="320040"/>
          </a:xfrm>
          <a:prstGeom prst="rect">
            <a:avLst/>
          </a:prstGeom>
          <a:noFill/>
          <a:ln/>
        </p:spPr>
        <p:txBody>
          <a:bodyPr wrap="square" lIns="0" tIns="0" rIns="0" bIns="0" rtlCol="0" anchor="t"/>
          <a:lstStyle/>
          <a:p>
            <a:pPr algn="r" indent="0" marL="0">
              <a:buNone/>
            </a:pPr>
            <a:r>
              <a:rPr lang="en-US" sz="1200" b="1" dirty="0">
                <a:solidFill>
                  <a:schemeClr val="accent1"/>
                </a:solidFill>
              </a:rPr>
              <a:t>Emma</a:t>
            </a:r>
            <a:endParaRPr lang="en-US" sz="1200" dirty="0"/>
          </a:p>
        </p:txBody>
      </p:sp>
      <p:sp>
        <p:nvSpPr>
          <p:cNvPr id="18" name="Text 16"/>
          <p:cNvSpPr txBox="1"/>
          <p:nvPr/>
        </p:nvSpPr>
        <p:spPr>
          <a:xfrm>
            <a:off x="4539996" y="2240280"/>
            <a:ext cx="3108960" cy="868680"/>
          </a:xfrm>
          <a:prstGeom prst="rect">
            <a:avLst/>
          </a:prstGeom>
          <a:noFill/>
          <a:ln/>
        </p:spPr>
        <p:txBody>
          <a:bodyPr wrap="square" lIns="0" tIns="0" rIns="0" bIns="0" rtlCol="0" anchor="t"/>
          <a:lstStyle/>
          <a:p>
            <a:pPr indent="0" marL="0">
              <a:lnSpc>
                <a:spcPct val="105000"/>
              </a:lnSpc>
              <a:buNone/>
            </a:pPr>
            <a:r>
              <a:rPr lang="en-US" sz="1500" b="1" dirty="0">
                <a:solidFill>
                  <a:schemeClr val="tx2"/>
                </a:solidFill>
                <a:latin typeface="Poppins" pitchFamily="34" charset="0"/>
                <a:ea typeface="Poppins" pitchFamily="34" charset="-122"/>
                <a:cs typeface="Poppins" pitchFamily="34" charset="-120"/>
              </a:rPr>
              <a:t>Make Reels the lead format on Instagram, on a fixed rhythm</a:t>
            </a:r>
            <a:endParaRPr lang="en-US" sz="1500" dirty="0"/>
          </a:p>
        </p:txBody>
      </p:sp>
      <p:sp>
        <p:nvSpPr>
          <p:cNvPr id="19" name="Text 17"/>
          <p:cNvSpPr txBox="1"/>
          <p:nvPr/>
        </p:nvSpPr>
        <p:spPr>
          <a:xfrm>
            <a:off x="4539996" y="320040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EVIDENCE</a:t>
            </a:r>
            <a:endParaRPr lang="en-US" sz="950" dirty="0"/>
          </a:p>
        </p:txBody>
      </p:sp>
      <p:sp>
        <p:nvSpPr>
          <p:cNvPr id="20" name="Text 18"/>
          <p:cNvSpPr txBox="1"/>
          <p:nvPr/>
        </p:nvSpPr>
        <p:spPr>
          <a:xfrm>
            <a:off x="4539996" y="342900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Reels average ~1,900 views; static posts drew 33 to 106 likes on the last five.</a:t>
            </a:r>
            <a:endParaRPr lang="en-US" sz="1150" dirty="0"/>
          </a:p>
        </p:txBody>
      </p:sp>
      <p:sp>
        <p:nvSpPr>
          <p:cNvPr id="21" name="Text 19"/>
          <p:cNvSpPr txBox="1"/>
          <p:nvPr/>
        </p:nvSpPr>
        <p:spPr>
          <a:xfrm>
            <a:off x="4539996" y="425196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FIRST STEP</a:t>
            </a:r>
            <a:endParaRPr lang="en-US" sz="950" dirty="0"/>
          </a:p>
        </p:txBody>
      </p:sp>
      <p:sp>
        <p:nvSpPr>
          <p:cNvPr id="22" name="Text 20"/>
          <p:cNvSpPr txBox="1"/>
          <p:nvPr/>
        </p:nvSpPr>
        <p:spPr>
          <a:xfrm>
            <a:off x="4539996" y="448056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Publish a weekly plan: three Reels and two static posts, each with a story link in bio.</a:t>
            </a:r>
            <a:endParaRPr lang="en-US" sz="1150" dirty="0"/>
          </a:p>
        </p:txBody>
      </p:sp>
      <p:sp>
        <p:nvSpPr>
          <p:cNvPr id="23" name="Text 21"/>
          <p:cNvSpPr txBox="1"/>
          <p:nvPr/>
        </p:nvSpPr>
        <p:spPr>
          <a:xfrm>
            <a:off x="4539996" y="530352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MEASURE</a:t>
            </a:r>
            <a:endParaRPr lang="en-US" sz="950" dirty="0"/>
          </a:p>
        </p:txBody>
      </p:sp>
      <p:sp>
        <p:nvSpPr>
          <p:cNvPr id="24" name="Text 22"/>
          <p:cNvSpPr txBox="1"/>
          <p:nvPr/>
        </p:nvSpPr>
        <p:spPr>
          <a:xfrm>
            <a:off x="4539996" y="553212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Reel views, follower growth, link taps per week.</a:t>
            </a:r>
            <a:endParaRPr lang="en-US" sz="1150" dirty="0"/>
          </a:p>
        </p:txBody>
      </p:sp>
      <p:sp>
        <p:nvSpPr>
          <p:cNvPr id="25" name="card"/>
          <p:cNvSpPr/>
          <p:nvPr/>
        </p:nvSpPr>
        <p:spPr>
          <a:xfrm>
            <a:off x="8074152" y="1463040"/>
            <a:ext cx="3566160" cy="4800600"/>
          </a:xfrm>
          <a:prstGeom prst="roundRect">
            <a:avLst>
              <a:gd name="adj" fmla="val 3077"/>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26" name="number circle"/>
          <p:cNvSpPr/>
          <p:nvPr/>
        </p:nvSpPr>
        <p:spPr>
          <a:xfrm>
            <a:off x="8302752" y="1691640"/>
            <a:ext cx="438912" cy="438912"/>
          </a:xfrm>
          <a:prstGeom prst="ellipse">
            <a:avLst/>
          </a:prstGeom>
          <a:solidFill>
            <a:schemeClr val="accent1"/>
          </a:solidFill>
          <a:ln w="12700">
            <a:solidFill>
              <a:schemeClr val="accent1"/>
            </a:solidFill>
            <a:prstDash val="solid"/>
          </a:ln>
        </p:spPr>
      </p:sp>
      <p:sp>
        <p:nvSpPr>
          <p:cNvPr id="27" name="Text 25"/>
          <p:cNvSpPr txBox="1"/>
          <p:nvPr/>
        </p:nvSpPr>
        <p:spPr>
          <a:xfrm>
            <a:off x="8302752" y="1691640"/>
            <a:ext cx="438912" cy="438912"/>
          </a:xfrm>
          <a:prstGeom prst="rect">
            <a:avLst/>
          </a:prstGeom>
          <a:noFill/>
          <a:ln/>
        </p:spPr>
        <p:txBody>
          <a:bodyPr wrap="square" lIns="0" tIns="0" rIns="0" bIns="0" rtlCol="0" anchor="ctr"/>
          <a:lstStyle/>
          <a:p>
            <a:pPr algn="ctr" indent="0" marL="0">
              <a:buNone/>
            </a:pPr>
            <a:r>
              <a:rPr lang="en-US" sz="1300" b="1" dirty="0">
                <a:solidFill>
                  <a:schemeClr val="bg1"/>
                </a:solidFill>
                <a:latin typeface="Poppins" pitchFamily="34" charset="0"/>
                <a:ea typeface="Poppins" pitchFamily="34" charset="-122"/>
                <a:cs typeface="Poppins" pitchFamily="34" charset="-120"/>
              </a:rPr>
              <a:t>3</a:t>
            </a:r>
            <a:endParaRPr lang="en-US" sz="1300" dirty="0"/>
          </a:p>
        </p:txBody>
      </p:sp>
      <p:sp>
        <p:nvSpPr>
          <p:cNvPr id="28" name="Text 26"/>
          <p:cNvSpPr txBox="1"/>
          <p:nvPr/>
        </p:nvSpPr>
        <p:spPr>
          <a:xfrm>
            <a:off x="10177272" y="1737360"/>
            <a:ext cx="1234440" cy="320040"/>
          </a:xfrm>
          <a:prstGeom prst="rect">
            <a:avLst/>
          </a:prstGeom>
          <a:noFill/>
          <a:ln/>
        </p:spPr>
        <p:txBody>
          <a:bodyPr wrap="square" lIns="0" tIns="0" rIns="0" bIns="0" rtlCol="0" anchor="t"/>
          <a:lstStyle/>
          <a:p>
            <a:pPr algn="r" indent="0" marL="0">
              <a:buNone/>
            </a:pPr>
            <a:r>
              <a:rPr lang="en-US" sz="1200" b="1" dirty="0">
                <a:solidFill>
                  <a:schemeClr val="accent1"/>
                </a:solidFill>
              </a:rPr>
              <a:t>Lauren</a:t>
            </a:r>
            <a:endParaRPr lang="en-US" sz="1200" dirty="0"/>
          </a:p>
        </p:txBody>
      </p:sp>
      <p:sp>
        <p:nvSpPr>
          <p:cNvPr id="29" name="Text 27"/>
          <p:cNvSpPr txBox="1"/>
          <p:nvPr/>
        </p:nvSpPr>
        <p:spPr>
          <a:xfrm>
            <a:off x="8302752" y="2240280"/>
            <a:ext cx="3108960" cy="868680"/>
          </a:xfrm>
          <a:prstGeom prst="rect">
            <a:avLst/>
          </a:prstGeom>
          <a:noFill/>
          <a:ln/>
        </p:spPr>
        <p:txBody>
          <a:bodyPr wrap="square" lIns="0" tIns="0" rIns="0" bIns="0" rtlCol="0" anchor="t"/>
          <a:lstStyle/>
          <a:p>
            <a:pPr indent="0" marL="0">
              <a:lnSpc>
                <a:spcPct val="105000"/>
              </a:lnSpc>
              <a:buNone/>
            </a:pPr>
            <a:r>
              <a:rPr lang="en-US" sz="1500" b="1" dirty="0">
                <a:solidFill>
                  <a:schemeClr val="tx2"/>
                </a:solidFill>
                <a:latin typeface="Poppins" pitchFamily="34" charset="0"/>
                <a:ea typeface="Poppins" pitchFamily="34" charset="-122"/>
                <a:cs typeface="Poppins" pitchFamily="34" charset="-120"/>
              </a:rPr>
              <a:t>Put the newsletter signup where first-time visitors see it, and unblock AI crawlers</a:t>
            </a:r>
            <a:endParaRPr lang="en-US" sz="1500" dirty="0"/>
          </a:p>
        </p:txBody>
      </p:sp>
      <p:sp>
        <p:nvSpPr>
          <p:cNvPr id="30" name="Text 28"/>
          <p:cNvSpPr txBox="1"/>
          <p:nvPr/>
        </p:nvSpPr>
        <p:spPr>
          <a:xfrm>
            <a:off x="8302752" y="320040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EVIDENCE</a:t>
            </a:r>
            <a:endParaRPr lang="en-US" sz="950" dirty="0"/>
          </a:p>
        </p:txBody>
      </p:sp>
      <p:sp>
        <p:nvSpPr>
          <p:cNvPr id="31" name="Text 29"/>
          <p:cNvSpPr txBox="1"/>
          <p:nvPr/>
        </p:nvSpPr>
        <p:spPr>
          <a:xfrm>
            <a:off x="8302752" y="342900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The signup lives behind a Linktree handoff; robots.txt blocks ~30 AI bots by default.</a:t>
            </a:r>
            <a:endParaRPr lang="en-US" sz="1150" dirty="0"/>
          </a:p>
        </p:txBody>
      </p:sp>
      <p:sp>
        <p:nvSpPr>
          <p:cNvPr id="32" name="Text 30"/>
          <p:cNvSpPr txBox="1"/>
          <p:nvPr/>
        </p:nvSpPr>
        <p:spPr>
          <a:xfrm>
            <a:off x="8302752" y="425196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FIRST STEP</a:t>
            </a:r>
            <a:endParaRPr lang="en-US" sz="950" dirty="0"/>
          </a:p>
        </p:txBody>
      </p:sp>
      <p:sp>
        <p:nvSpPr>
          <p:cNvPr id="33" name="Text 31"/>
          <p:cNvSpPr txBox="1"/>
          <p:nvPr/>
        </p:nvSpPr>
        <p:spPr>
          <a:xfrm>
            <a:off x="8302752" y="448056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Add a signup block to the homepage and article pages; ask the CMS vendor to review the crawler setting.</a:t>
            </a:r>
            <a:endParaRPr lang="en-US" sz="1150" dirty="0"/>
          </a:p>
        </p:txBody>
      </p:sp>
      <p:sp>
        <p:nvSpPr>
          <p:cNvPr id="34" name="Text 32"/>
          <p:cNvSpPr txBox="1"/>
          <p:nvPr/>
        </p:nvSpPr>
        <p:spPr>
          <a:xfrm>
            <a:off x="8302752" y="530352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MEASURE</a:t>
            </a:r>
            <a:endParaRPr lang="en-US" sz="950" dirty="0"/>
          </a:p>
        </p:txBody>
      </p:sp>
      <p:sp>
        <p:nvSpPr>
          <p:cNvPr id="35" name="Text 33"/>
          <p:cNvSpPr txBox="1"/>
          <p:nvPr/>
        </p:nvSpPr>
        <p:spPr>
          <a:xfrm>
            <a:off x="8302752" y="553212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Signups per week, referral traffic from AI and search.</a:t>
            </a:r>
            <a:endParaRPr lang="en-US" sz="115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68680"/>
          </a:xfrm>
          <a:prstGeom prst="rect">
            <a:avLst/>
          </a:prstGeom>
          <a:noFill/>
          <a:ln/>
        </p:spPr>
        <p:txBody>
          <a:bodyPr wrap="square" lIns="0" tIns="0" rIns="0" bIns="0" rtlCol="0" anchor="ctr"/>
          <a:lstStyle/>
          <a:p>
            <a:pPr indent="0" marL="0">
              <a:buNone/>
            </a:pPr>
            <a:r>
              <a:rPr lang="en-US" sz="3200" b="1" dirty="0">
                <a:solidFill>
                  <a:schemeClr val="tx2"/>
                </a:solidFill>
              </a:rPr>
              <a:t>Five recommendations for the media manager (2 of 2)</a:t>
            </a:r>
            <a:endParaRPr lang="en-US" sz="3200" dirty="0"/>
          </a:p>
        </p:txBody>
      </p:sp>
      <p:sp>
        <p:nvSpPr>
          <p:cNvPr id="3" name="card"/>
          <p:cNvSpPr/>
          <p:nvPr/>
        </p:nvSpPr>
        <p:spPr>
          <a:xfrm>
            <a:off x="548640" y="1463040"/>
            <a:ext cx="3566160" cy="4800600"/>
          </a:xfrm>
          <a:prstGeom prst="roundRect">
            <a:avLst>
              <a:gd name="adj" fmla="val 3077"/>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4" name="number circle"/>
          <p:cNvSpPr/>
          <p:nvPr/>
        </p:nvSpPr>
        <p:spPr>
          <a:xfrm>
            <a:off x="777240" y="1691640"/>
            <a:ext cx="438912" cy="438912"/>
          </a:xfrm>
          <a:prstGeom prst="ellipse">
            <a:avLst/>
          </a:prstGeom>
          <a:solidFill>
            <a:schemeClr val="accent1"/>
          </a:solidFill>
          <a:ln w="12700">
            <a:solidFill>
              <a:schemeClr val="accent1"/>
            </a:solidFill>
            <a:prstDash val="solid"/>
          </a:ln>
        </p:spPr>
      </p:sp>
      <p:sp>
        <p:nvSpPr>
          <p:cNvPr id="5" name="Text 3"/>
          <p:cNvSpPr txBox="1"/>
          <p:nvPr/>
        </p:nvSpPr>
        <p:spPr>
          <a:xfrm>
            <a:off x="777240" y="1691640"/>
            <a:ext cx="438912" cy="438912"/>
          </a:xfrm>
          <a:prstGeom prst="rect">
            <a:avLst/>
          </a:prstGeom>
          <a:noFill/>
          <a:ln/>
        </p:spPr>
        <p:txBody>
          <a:bodyPr wrap="square" lIns="0" tIns="0" rIns="0" bIns="0" rtlCol="0" anchor="ctr"/>
          <a:lstStyle/>
          <a:p>
            <a:pPr algn="ctr" indent="0" marL="0">
              <a:buNone/>
            </a:pPr>
            <a:r>
              <a:rPr lang="en-US" sz="1300" b="1" dirty="0">
                <a:solidFill>
                  <a:schemeClr val="bg1"/>
                </a:solidFill>
                <a:latin typeface="Poppins" pitchFamily="34" charset="0"/>
                <a:ea typeface="Poppins" pitchFamily="34" charset="-122"/>
                <a:cs typeface="Poppins" pitchFamily="34" charset="-120"/>
              </a:rPr>
              <a:t>4</a:t>
            </a:r>
            <a:endParaRPr lang="en-US" sz="1300" dirty="0"/>
          </a:p>
        </p:txBody>
      </p:sp>
      <p:sp>
        <p:nvSpPr>
          <p:cNvPr id="6" name="Text 4"/>
          <p:cNvSpPr txBox="1"/>
          <p:nvPr/>
        </p:nvSpPr>
        <p:spPr>
          <a:xfrm>
            <a:off x="2651760" y="1737360"/>
            <a:ext cx="1234440" cy="320040"/>
          </a:xfrm>
          <a:prstGeom prst="rect">
            <a:avLst/>
          </a:prstGeom>
          <a:noFill/>
          <a:ln/>
        </p:spPr>
        <p:txBody>
          <a:bodyPr wrap="square" lIns="0" tIns="0" rIns="0" bIns="0" rtlCol="0" anchor="t"/>
          <a:lstStyle/>
          <a:p>
            <a:pPr algn="r" indent="0" marL="0">
              <a:buNone/>
            </a:pPr>
            <a:r>
              <a:rPr lang="en-US" sz="1200" b="1" dirty="0">
                <a:solidFill>
                  <a:schemeClr val="accent1"/>
                </a:solidFill>
              </a:rPr>
              <a:t>Elora</a:t>
            </a:r>
            <a:endParaRPr lang="en-US" sz="1200" dirty="0"/>
          </a:p>
        </p:txBody>
      </p:sp>
      <p:sp>
        <p:nvSpPr>
          <p:cNvPr id="7" name="Text 5"/>
          <p:cNvSpPr txBox="1"/>
          <p:nvPr/>
        </p:nvSpPr>
        <p:spPr>
          <a:xfrm>
            <a:off x="777240" y="2240280"/>
            <a:ext cx="3108960" cy="868680"/>
          </a:xfrm>
          <a:prstGeom prst="rect">
            <a:avLst/>
          </a:prstGeom>
          <a:noFill/>
          <a:ln/>
        </p:spPr>
        <p:txBody>
          <a:bodyPr wrap="square" lIns="0" tIns="0" rIns="0" bIns="0" rtlCol="0" anchor="t"/>
          <a:lstStyle/>
          <a:p>
            <a:pPr indent="0" marL="0">
              <a:lnSpc>
                <a:spcPct val="105000"/>
              </a:lnSpc>
              <a:buNone/>
            </a:pPr>
            <a:r>
              <a:rPr lang="en-US" sz="1500" b="1" dirty="0">
                <a:solidFill>
                  <a:schemeClr val="tx2"/>
                </a:solidFill>
                <a:latin typeface="Poppins" pitchFamily="34" charset="0"/>
                <a:ea typeface="Poppins" pitchFamily="34" charset="-122"/>
                <a:cs typeface="Poppins" pitchFamily="34" charset="-120"/>
              </a:rPr>
              <a:t>Run a summer newsletter so the audience survives the break</a:t>
            </a:r>
            <a:endParaRPr lang="en-US" sz="1500" dirty="0"/>
          </a:p>
        </p:txBody>
      </p:sp>
      <p:sp>
        <p:nvSpPr>
          <p:cNvPr id="8" name="Text 6"/>
          <p:cNvSpPr txBox="1"/>
          <p:nvPr/>
        </p:nvSpPr>
        <p:spPr>
          <a:xfrm>
            <a:off x="777240" y="320040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EVIDENCE</a:t>
            </a:r>
            <a:endParaRPr lang="en-US" sz="950" dirty="0"/>
          </a:p>
        </p:txBody>
      </p:sp>
      <p:sp>
        <p:nvSpPr>
          <p:cNvPr id="9" name="Text 7"/>
          <p:cNvSpPr txBox="1"/>
          <p:nvPr/>
        </p:nvSpPr>
        <p:spPr>
          <a:xfrm>
            <a:off x="777240" y="342900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The YouTube channel went dark for about four and a half months between seasons; the audience rebuilds from near zero each fall.</a:t>
            </a:r>
            <a:endParaRPr lang="en-US" sz="1150" dirty="0"/>
          </a:p>
        </p:txBody>
      </p:sp>
      <p:sp>
        <p:nvSpPr>
          <p:cNvPr id="10" name="Text 8"/>
          <p:cNvSpPr txBox="1"/>
          <p:nvPr/>
        </p:nvSpPr>
        <p:spPr>
          <a:xfrm>
            <a:off x="777240" y="425196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FIRST STEP</a:t>
            </a:r>
            <a:endParaRPr lang="en-US" sz="950" dirty="0"/>
          </a:p>
        </p:txBody>
      </p:sp>
      <p:sp>
        <p:nvSpPr>
          <p:cNvPr id="11" name="Text 9"/>
          <p:cNvSpPr txBox="1"/>
          <p:nvPr/>
        </p:nvSpPr>
        <p:spPr>
          <a:xfrm>
            <a:off x="777240" y="448056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Schedule a biweekly summer edition from the Mailchimp list with the semester's best stories.</a:t>
            </a:r>
            <a:endParaRPr lang="en-US" sz="1150" dirty="0"/>
          </a:p>
        </p:txBody>
      </p:sp>
      <p:sp>
        <p:nvSpPr>
          <p:cNvPr id="12" name="Text 10"/>
          <p:cNvSpPr txBox="1"/>
          <p:nvPr/>
        </p:nvSpPr>
        <p:spPr>
          <a:xfrm>
            <a:off x="777240" y="530352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MEASURE</a:t>
            </a:r>
            <a:endParaRPr lang="en-US" sz="950" dirty="0"/>
          </a:p>
        </p:txBody>
      </p:sp>
      <p:sp>
        <p:nvSpPr>
          <p:cNvPr id="13" name="Text 11"/>
          <p:cNvSpPr txBox="1"/>
          <p:nvPr/>
        </p:nvSpPr>
        <p:spPr>
          <a:xfrm>
            <a:off x="777240" y="553212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List size, open rate and click rate, June through August.</a:t>
            </a:r>
            <a:endParaRPr lang="en-US" sz="1150" dirty="0"/>
          </a:p>
        </p:txBody>
      </p:sp>
      <p:sp>
        <p:nvSpPr>
          <p:cNvPr id="14" name="card"/>
          <p:cNvSpPr/>
          <p:nvPr/>
        </p:nvSpPr>
        <p:spPr>
          <a:xfrm>
            <a:off x="4311396" y="1463040"/>
            <a:ext cx="3566160" cy="4800600"/>
          </a:xfrm>
          <a:prstGeom prst="roundRect">
            <a:avLst>
              <a:gd name="adj" fmla="val 3077"/>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15" name="number circle"/>
          <p:cNvSpPr/>
          <p:nvPr/>
        </p:nvSpPr>
        <p:spPr>
          <a:xfrm>
            <a:off x="4539996" y="1691640"/>
            <a:ext cx="438912" cy="438912"/>
          </a:xfrm>
          <a:prstGeom prst="ellipse">
            <a:avLst/>
          </a:prstGeom>
          <a:solidFill>
            <a:schemeClr val="accent1"/>
          </a:solidFill>
          <a:ln w="12700">
            <a:solidFill>
              <a:schemeClr val="accent1"/>
            </a:solidFill>
            <a:prstDash val="solid"/>
          </a:ln>
        </p:spPr>
      </p:sp>
      <p:sp>
        <p:nvSpPr>
          <p:cNvPr id="16" name="Text 14"/>
          <p:cNvSpPr txBox="1"/>
          <p:nvPr/>
        </p:nvSpPr>
        <p:spPr>
          <a:xfrm>
            <a:off x="4539996" y="1691640"/>
            <a:ext cx="438912" cy="438912"/>
          </a:xfrm>
          <a:prstGeom prst="rect">
            <a:avLst/>
          </a:prstGeom>
          <a:noFill/>
          <a:ln/>
        </p:spPr>
        <p:txBody>
          <a:bodyPr wrap="square" lIns="0" tIns="0" rIns="0" bIns="0" rtlCol="0" anchor="ctr"/>
          <a:lstStyle/>
          <a:p>
            <a:pPr algn="ctr" indent="0" marL="0">
              <a:buNone/>
            </a:pPr>
            <a:r>
              <a:rPr lang="en-US" sz="1300" b="1" dirty="0">
                <a:solidFill>
                  <a:schemeClr val="bg1"/>
                </a:solidFill>
                <a:latin typeface="Poppins" pitchFamily="34" charset="0"/>
                <a:ea typeface="Poppins" pitchFamily="34" charset="-122"/>
                <a:cs typeface="Poppins" pitchFamily="34" charset="-120"/>
              </a:rPr>
              <a:t>5</a:t>
            </a:r>
            <a:endParaRPr lang="en-US" sz="1300" dirty="0"/>
          </a:p>
        </p:txBody>
      </p:sp>
      <p:sp>
        <p:nvSpPr>
          <p:cNvPr id="17" name="Text 15"/>
          <p:cNvSpPr txBox="1"/>
          <p:nvPr/>
        </p:nvSpPr>
        <p:spPr>
          <a:xfrm>
            <a:off x="6414516" y="1737360"/>
            <a:ext cx="1234440" cy="320040"/>
          </a:xfrm>
          <a:prstGeom prst="rect">
            <a:avLst/>
          </a:prstGeom>
          <a:noFill/>
          <a:ln/>
        </p:spPr>
        <p:txBody>
          <a:bodyPr wrap="square" lIns="0" tIns="0" rIns="0" bIns="0" rtlCol="0" anchor="t"/>
          <a:lstStyle/>
          <a:p>
            <a:pPr algn="r" indent="0" marL="0">
              <a:buNone/>
            </a:pPr>
            <a:r>
              <a:rPr lang="en-US" sz="1200" b="1" dirty="0">
                <a:solidFill>
                  <a:schemeClr val="accent1"/>
                </a:solidFill>
              </a:rPr>
              <a:t>Gabrielle</a:t>
            </a:r>
            <a:endParaRPr lang="en-US" sz="1200" dirty="0"/>
          </a:p>
        </p:txBody>
      </p:sp>
      <p:sp>
        <p:nvSpPr>
          <p:cNvPr id="18" name="Text 16"/>
          <p:cNvSpPr txBox="1"/>
          <p:nvPr/>
        </p:nvSpPr>
        <p:spPr>
          <a:xfrm>
            <a:off x="4539996" y="2240280"/>
            <a:ext cx="3108960" cy="868680"/>
          </a:xfrm>
          <a:prstGeom prst="rect">
            <a:avLst/>
          </a:prstGeom>
          <a:noFill/>
          <a:ln/>
        </p:spPr>
        <p:txBody>
          <a:bodyPr wrap="square" lIns="0" tIns="0" rIns="0" bIns="0" rtlCol="0" anchor="t"/>
          <a:lstStyle/>
          <a:p>
            <a:pPr indent="0" marL="0">
              <a:lnSpc>
                <a:spcPct val="105000"/>
              </a:lnSpc>
              <a:buNone/>
            </a:pPr>
            <a:r>
              <a:rPr lang="en-US" sz="1500" b="1" dirty="0">
                <a:solidFill>
                  <a:schemeClr val="tx2"/>
                </a:solidFill>
                <a:latin typeface="Poppins" pitchFamily="34" charset="0"/>
                <a:ea typeface="Poppins" pitchFamily="34" charset="-122"/>
                <a:cs typeface="Poppins" pitchFamily="34" charset="-120"/>
              </a:rPr>
              <a:t>One voice, one hub: the same bio everywhere and a Linktree that links to stories</a:t>
            </a:r>
            <a:endParaRPr lang="en-US" sz="1500" dirty="0"/>
          </a:p>
        </p:txBody>
      </p:sp>
      <p:sp>
        <p:nvSpPr>
          <p:cNvPr id="19" name="Text 17"/>
          <p:cNvSpPr txBox="1"/>
          <p:nvPr/>
        </p:nvSpPr>
        <p:spPr>
          <a:xfrm>
            <a:off x="4539996" y="320040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EVIDENCE</a:t>
            </a:r>
            <a:endParaRPr lang="en-US" sz="950" dirty="0"/>
          </a:p>
        </p:txBody>
      </p:sp>
      <p:sp>
        <p:nvSpPr>
          <p:cNvPr id="20" name="Text 18"/>
          <p:cNvSpPr txBox="1"/>
          <p:nvPr/>
        </p:nvSpPr>
        <p:spPr>
          <a:xfrm>
            <a:off x="4539996" y="342900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"Independent" appears on one of five bios; the hub has a dead 2025 link, no TikTok or Threads icon and no story links.</a:t>
            </a:r>
            <a:endParaRPr lang="en-US" sz="1150" dirty="0"/>
          </a:p>
        </p:txBody>
      </p:sp>
      <p:sp>
        <p:nvSpPr>
          <p:cNvPr id="21" name="Text 19"/>
          <p:cNvSpPr txBox="1"/>
          <p:nvPr/>
        </p:nvSpPr>
        <p:spPr>
          <a:xfrm>
            <a:off x="4539996" y="425196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FIRST STEP</a:t>
            </a:r>
            <a:endParaRPr lang="en-US" sz="950" dirty="0"/>
          </a:p>
        </p:txBody>
      </p:sp>
      <p:sp>
        <p:nvSpPr>
          <p:cNvPr id="22" name="Text 20"/>
          <p:cNvSpPr txBox="1"/>
          <p:nvPr/>
        </p:nvSpPr>
        <p:spPr>
          <a:xfrm>
            <a:off x="4539996" y="448056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Set the bio to "The official independent newspaper of UNT" on all five profiles; remove the dead link; add the week's top three stories and every live platform.</a:t>
            </a:r>
            <a:endParaRPr lang="en-US" sz="1150" dirty="0"/>
          </a:p>
        </p:txBody>
      </p:sp>
      <p:sp>
        <p:nvSpPr>
          <p:cNvPr id="23" name="Text 21"/>
          <p:cNvSpPr txBox="1"/>
          <p:nvPr/>
        </p:nvSpPr>
        <p:spPr>
          <a:xfrm>
            <a:off x="4539996" y="5303520"/>
            <a:ext cx="3108960" cy="228600"/>
          </a:xfrm>
          <a:prstGeom prst="rect">
            <a:avLst/>
          </a:prstGeom>
          <a:noFill/>
          <a:ln/>
        </p:spPr>
        <p:txBody>
          <a:bodyPr wrap="square" lIns="0" tIns="0" rIns="0" bIns="0" rtlCol="0" anchor="t"/>
          <a:lstStyle/>
          <a:p>
            <a:pPr indent="0" marL="0">
              <a:buNone/>
            </a:pPr>
            <a:r>
              <a:rPr lang="en-US" sz="950" b="1" spc="150" kern="0" dirty="0">
                <a:solidFill>
                  <a:schemeClr val="accent6"/>
                </a:solidFill>
              </a:rPr>
              <a:t>MEASURE</a:t>
            </a:r>
            <a:endParaRPr lang="en-US" sz="950" dirty="0"/>
          </a:p>
        </p:txBody>
      </p:sp>
      <p:sp>
        <p:nvSpPr>
          <p:cNvPr id="24" name="Text 22"/>
          <p:cNvSpPr txBox="1"/>
          <p:nvPr/>
        </p:nvSpPr>
        <p:spPr>
          <a:xfrm>
            <a:off x="4539996" y="5532120"/>
            <a:ext cx="3108960" cy="868680"/>
          </a:xfrm>
          <a:prstGeom prst="rect">
            <a:avLst/>
          </a:prstGeom>
          <a:noFill/>
          <a:ln/>
        </p:spPr>
        <p:txBody>
          <a:bodyPr wrap="square" lIns="0" tIns="0" rIns="0" bIns="0" rtlCol="0" anchor="t"/>
          <a:lstStyle/>
          <a:p>
            <a:pPr indent="0" marL="0">
              <a:lnSpc>
                <a:spcPct val="108000"/>
              </a:lnSpc>
              <a:buNone/>
            </a:pPr>
            <a:r>
              <a:rPr lang="en-US" sz="1150" dirty="0">
                <a:solidFill>
                  <a:schemeClr val="tx1"/>
                </a:solidFill>
              </a:rPr>
              <a:t>Bio checklist 5 of 5, Linktree click-throughs, story sessions from social.</a:t>
            </a:r>
            <a:endParaRPr lang="en-US" sz="1150" dirty="0"/>
          </a:p>
        </p:txBody>
      </p:sp>
      <p:sp>
        <p:nvSpPr>
          <p:cNvPr id="25" name="card"/>
          <p:cNvSpPr/>
          <p:nvPr/>
        </p:nvSpPr>
        <p:spPr>
          <a:xfrm>
            <a:off x="8074152" y="1463040"/>
            <a:ext cx="3566160" cy="4800600"/>
          </a:xfrm>
          <a:prstGeom prst="roundRect">
            <a:avLst>
              <a:gd name="adj" fmla="val 3077"/>
            </a:avLst>
          </a:prstGeom>
          <a:solidFill>
            <a:schemeClr val="tx2"/>
          </a:solidFill>
          <a:ln w="9525">
            <a:solidFill>
              <a:schemeClr val="tx2"/>
            </a:solidFill>
            <a:prstDash val="solid"/>
          </a:ln>
        </p:spPr>
      </p:sp>
      <p:sp>
        <p:nvSpPr>
          <p:cNvPr id="26" name="Text 24"/>
          <p:cNvSpPr txBox="1"/>
          <p:nvPr/>
        </p:nvSpPr>
        <p:spPr>
          <a:xfrm>
            <a:off x="8348472" y="1691640"/>
            <a:ext cx="3017520" cy="457200"/>
          </a:xfrm>
          <a:prstGeom prst="rect">
            <a:avLst/>
          </a:prstGeom>
          <a:noFill/>
          <a:ln/>
        </p:spPr>
        <p:txBody>
          <a:bodyPr wrap="square" lIns="0" tIns="0" rIns="0" bIns="0" rtlCol="0" anchor="t"/>
          <a:lstStyle/>
          <a:p>
            <a:pPr indent="0" marL="0">
              <a:buNone/>
            </a:pPr>
            <a:r>
              <a:rPr lang="en-US" sz="1600" b="1" dirty="0">
                <a:solidFill>
                  <a:schemeClr val="bg1"/>
                </a:solidFill>
                <a:latin typeface="Poppins" pitchFamily="34" charset="0"/>
                <a:ea typeface="Poppins" pitchFamily="34" charset="-122"/>
                <a:cs typeface="Poppins" pitchFamily="34" charset="-120"/>
              </a:rPr>
              <a:t>How we'd know it worked</a:t>
            </a:r>
            <a:endParaRPr lang="en-US" sz="1600" dirty="0"/>
          </a:p>
        </p:txBody>
      </p:sp>
      <p:sp>
        <p:nvSpPr>
          <p:cNvPr id="27" name="Text 25"/>
          <p:cNvSpPr txBox="1"/>
          <p:nvPr/>
        </p:nvSpPr>
        <p:spPr>
          <a:xfrm>
            <a:off x="8348472" y="2194560"/>
            <a:ext cx="3017520" cy="822960"/>
          </a:xfrm>
          <a:prstGeom prst="rect">
            <a:avLst/>
          </a:prstGeom>
          <a:noFill/>
          <a:ln/>
        </p:spPr>
        <p:txBody>
          <a:bodyPr wrap="square" lIns="0" tIns="0" rIns="0" bIns="0" rtlCol="0" anchor="t"/>
          <a:lstStyle/>
          <a:p>
            <a:pPr indent="0" marL="0">
              <a:lnSpc>
                <a:spcPct val="110000"/>
              </a:lnSpc>
              <a:buNone/>
            </a:pPr>
            <a:r>
              <a:rPr lang="en-US" sz="1250" dirty="0">
                <a:solidFill>
                  <a:schemeClr val="bg1"/>
                </a:solidFill>
              </a:rPr>
              <a:t>In 90 days, the media manager can read five numbers from the dashboards they already have:</a:t>
            </a:r>
            <a:endParaRPr lang="en-US" sz="1250" dirty="0"/>
          </a:p>
        </p:txBody>
      </p:sp>
      <p:sp>
        <p:nvSpPr>
          <p:cNvPr id="28" name="Text 26"/>
          <p:cNvSpPr txBox="1"/>
          <p:nvPr/>
        </p:nvSpPr>
        <p:spPr>
          <a:xfrm>
            <a:off x="8348472" y="3063240"/>
            <a:ext cx="3017520" cy="2377440"/>
          </a:xfrm>
          <a:prstGeom prst="rect">
            <a:avLst/>
          </a:prstGeom>
          <a:noFill/>
          <a:ln/>
        </p:spPr>
        <p:txBody>
          <a:bodyPr wrap="square" lIns="0" tIns="0" rIns="0" bIns="0" rtlCol="0" anchor="t"/>
          <a:lstStyle/>
          <a:p>
            <a:pPr marL="342900" indent="-342900">
              <a:spcAft>
                <a:spcPts val="600"/>
              </a:spcAft>
              <a:buSzPct val="100000"/>
              <a:buChar char="•"/>
            </a:pPr>
            <a:r>
              <a:rPr lang="en-US" sz="1250" dirty="0">
                <a:solidFill>
                  <a:schemeClr val="bg1"/>
                </a:solidFill>
              </a:rPr>
              <a:t>Views per video, YouTube and Reels</a:t>
            </a:r>
            <a:endParaRPr lang="en-US" sz="1250" dirty="0"/>
          </a:p>
          <a:p>
            <a:pPr marL="342900" indent="-342900">
              <a:spcAft>
                <a:spcPts val="600"/>
              </a:spcAft>
              <a:buSzPct val="100000"/>
              <a:buChar char="•"/>
            </a:pPr>
            <a:r>
              <a:rPr lang="en-US" sz="1250" dirty="0">
                <a:solidFill>
                  <a:schemeClr val="bg1"/>
                </a:solidFill>
              </a:rPr>
              <a:t>YouTube subscribers (baseline 184)</a:t>
            </a:r>
            <a:endParaRPr lang="en-US" sz="1250" dirty="0"/>
          </a:p>
          <a:p>
            <a:pPr marL="342900" indent="-342900">
              <a:spcAft>
                <a:spcPts val="600"/>
              </a:spcAft>
              <a:buSzPct val="100000"/>
              <a:buChar char="•"/>
            </a:pPr>
            <a:r>
              <a:rPr lang="en-US" sz="1250" dirty="0">
                <a:solidFill>
                  <a:schemeClr val="bg1"/>
                </a:solidFill>
              </a:rPr>
              <a:t>Newsletter signups per week</a:t>
            </a:r>
            <a:endParaRPr lang="en-US" sz="1250" dirty="0"/>
          </a:p>
          <a:p>
            <a:pPr marL="342900" indent="-342900">
              <a:spcAft>
                <a:spcPts val="600"/>
              </a:spcAft>
              <a:buSzPct val="100000"/>
              <a:buChar char="•"/>
            </a:pPr>
            <a:r>
              <a:rPr lang="en-US" sz="1250" dirty="0">
                <a:solidFill>
                  <a:schemeClr val="bg1"/>
                </a:solidFill>
              </a:rPr>
              <a:t>Linktree click-throughs to stories</a:t>
            </a:r>
            <a:endParaRPr lang="en-US" sz="1250" dirty="0"/>
          </a:p>
          <a:p>
            <a:pPr marL="342900" indent="-342900">
              <a:spcAft>
                <a:spcPts val="600"/>
              </a:spcAft>
              <a:buSzPct val="100000"/>
              <a:buChar char="•"/>
            </a:pPr>
            <a:r>
              <a:rPr lang="en-US" sz="1250" dirty="0">
                <a:solidFill>
                  <a:schemeClr val="bg1"/>
                </a:solidFill>
              </a:rPr>
              <a:t>Bios matching on 5 of 5 profiles</a:t>
            </a:r>
            <a:endParaRPr lang="en-US" sz="125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68680"/>
          </a:xfrm>
          <a:prstGeom prst="rect">
            <a:avLst/>
          </a:prstGeom>
          <a:noFill/>
          <a:ln/>
        </p:spPr>
        <p:txBody>
          <a:bodyPr wrap="square" lIns="0" tIns="0" rIns="0" bIns="0" rtlCol="0" anchor="ctr"/>
          <a:lstStyle/>
          <a:p>
            <a:pPr indent="0" marL="0">
              <a:buNone/>
            </a:pPr>
            <a:r>
              <a:rPr lang="en-US" sz="3200" b="1" dirty="0">
                <a:solidFill>
                  <a:schemeClr val="tx2"/>
                </a:solidFill>
              </a:rPr>
              <a:t>What the newsroom told us</a:t>
            </a:r>
            <a:endParaRPr lang="en-US" sz="3200" dirty="0"/>
          </a:p>
        </p:txBody>
      </p:sp>
      <p:sp>
        <p:nvSpPr>
          <p:cNvPr id="3" name="Text 1"/>
          <p:cNvSpPr txBox="1"/>
          <p:nvPr/>
        </p:nvSpPr>
        <p:spPr>
          <a:xfrm>
            <a:off x="548640" y="1417320"/>
            <a:ext cx="11064240" cy="457200"/>
          </a:xfrm>
          <a:prstGeom prst="rect">
            <a:avLst/>
          </a:prstGeom>
          <a:noFill/>
          <a:ln/>
        </p:spPr>
        <p:txBody>
          <a:bodyPr wrap="square" lIns="0" tIns="0" rIns="0" bIns="0" rtlCol="0" anchor="t"/>
          <a:lstStyle/>
          <a:p>
            <a:pPr indent="0" marL="0">
              <a:buNone/>
            </a:pPr>
            <a:r>
              <a:rPr lang="en-US" sz="1300" i="1" dirty="0">
                <a:solidFill>
                  <a:schemeClr val="accent3"/>
                </a:solidFill>
              </a:rPr>
              <a:t>Interview with the North Texas Daily editor-in-chief or social media manager (personal communication, October 2026). Coordinated by Gabrielle.</a:t>
            </a:r>
            <a:endParaRPr lang="en-US" sz="1300" dirty="0"/>
          </a:p>
        </p:txBody>
      </p:sp>
      <p:sp>
        <p:nvSpPr>
          <p:cNvPr id="4" name="card"/>
          <p:cNvSpPr/>
          <p:nvPr/>
        </p:nvSpPr>
        <p:spPr>
          <a:xfrm>
            <a:off x="548640" y="2011680"/>
            <a:ext cx="3566160" cy="4114800"/>
          </a:xfrm>
          <a:prstGeom prst="roundRect">
            <a:avLst>
              <a:gd name="adj" fmla="val 3077"/>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5" name="Text 3"/>
          <p:cNvSpPr txBox="1"/>
          <p:nvPr/>
        </p:nvSpPr>
        <p:spPr>
          <a:xfrm>
            <a:off x="822960" y="2194560"/>
            <a:ext cx="3017520" cy="41148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Team and structure</a:t>
            </a:r>
            <a:endParaRPr lang="en-US" sz="1600" dirty="0"/>
          </a:p>
        </p:txBody>
      </p:sp>
      <p:sp>
        <p:nvSpPr>
          <p:cNvPr id="6" name="Text 4"/>
          <p:cNvSpPr txBox="1"/>
          <p:nvPr/>
        </p:nvSpPr>
        <p:spPr>
          <a:xfrm>
            <a:off x="822960" y="2651760"/>
            <a:ext cx="3017520" cy="822960"/>
          </a:xfrm>
          <a:prstGeom prst="rect">
            <a:avLst/>
          </a:prstGeom>
          <a:noFill/>
          <a:ln/>
        </p:spPr>
        <p:txBody>
          <a:bodyPr wrap="square" lIns="0" tIns="0" rIns="0" bIns="0" rtlCol="0" anchor="t"/>
          <a:lstStyle/>
          <a:p>
            <a:pPr indent="0" marL="0">
              <a:lnSpc>
                <a:spcPct val="110000"/>
              </a:lnSpc>
              <a:buNone/>
            </a:pPr>
            <a:r>
              <a:rPr lang="en-US" sz="1250" dirty="0">
                <a:solidFill>
                  <a:schemeClr val="tx1"/>
                </a:solidFill>
              </a:rPr>
              <a:t>How big is the social team, and who decides what gets posted?</a:t>
            </a:r>
            <a:endParaRPr lang="en-US" sz="1250" dirty="0"/>
          </a:p>
        </p:txBody>
      </p:sp>
      <p:sp>
        <p:nvSpPr>
          <p:cNvPr id="7" name="quote placeholder"/>
          <p:cNvSpPr/>
          <p:nvPr/>
        </p:nvSpPr>
        <p:spPr>
          <a:xfrm>
            <a:off x="822960" y="3566160"/>
            <a:ext cx="3017520" cy="2286000"/>
          </a:xfrm>
          <a:prstGeom prst="roundRect">
            <a:avLst>
              <a:gd name="adj" fmla="val 4000"/>
            </a:avLst>
          </a:prstGeom>
          <a:solidFill>
            <a:schemeClr val="bg2"/>
          </a:solidFill>
          <a:ln w="12700">
            <a:solidFill>
              <a:schemeClr val="accent1"/>
            </a:solidFill>
            <a:prstDash val="dash"/>
          </a:ln>
        </p:spPr>
      </p:sp>
      <p:sp>
        <p:nvSpPr>
          <p:cNvPr id="8" name="Text 6"/>
          <p:cNvSpPr txBox="1"/>
          <p:nvPr/>
        </p:nvSpPr>
        <p:spPr>
          <a:xfrm>
            <a:off x="960120" y="3566160"/>
            <a:ext cx="2743200" cy="2286000"/>
          </a:xfrm>
          <a:prstGeom prst="rect">
            <a:avLst/>
          </a:prstGeom>
          <a:noFill/>
          <a:ln/>
        </p:spPr>
        <p:txBody>
          <a:bodyPr wrap="square" lIns="0" tIns="0" rIns="0" bIns="0" rtlCol="0" anchor="ctr"/>
          <a:lstStyle/>
          <a:p>
            <a:pPr algn="ctr" indent="0" marL="0">
              <a:buNone/>
            </a:pPr>
            <a:r>
              <a:rPr lang="en-US" sz="1200" dirty="0">
                <a:solidFill>
                  <a:schemeClr val="accent3"/>
                </a:solidFill>
              </a:rPr>
              <a:t>“ Quote from the interview ”</a:t>
            </a:r>
            <a:endParaRPr lang="en-US" sz="1200" dirty="0"/>
          </a:p>
          <a:p>
            <a:pPr algn="ctr" indent="0" marL="0">
              <a:buNone/>
            </a:pPr>
            <a:r>
              <a:rPr lang="en-US" sz="1200" dirty="0">
                <a:solidFill>
                  <a:schemeClr val="accent3"/>
                </a:solidFill>
              </a:rPr>
              <a:t>(Gabrielle: paste the answer here, with the date)</a:t>
            </a:r>
            <a:endParaRPr lang="en-US" sz="1200" dirty="0"/>
          </a:p>
        </p:txBody>
      </p:sp>
      <p:sp>
        <p:nvSpPr>
          <p:cNvPr id="9" name="card"/>
          <p:cNvSpPr/>
          <p:nvPr/>
        </p:nvSpPr>
        <p:spPr>
          <a:xfrm>
            <a:off x="4311396" y="2011680"/>
            <a:ext cx="3566160" cy="4114800"/>
          </a:xfrm>
          <a:prstGeom prst="roundRect">
            <a:avLst>
              <a:gd name="adj" fmla="val 3077"/>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10" name="Text 8"/>
          <p:cNvSpPr txBox="1"/>
          <p:nvPr/>
        </p:nvSpPr>
        <p:spPr>
          <a:xfrm>
            <a:off x="4585716" y="2194560"/>
            <a:ext cx="3017520" cy="41148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Platform priorities</a:t>
            </a:r>
            <a:endParaRPr lang="en-US" sz="1600" dirty="0"/>
          </a:p>
        </p:txBody>
      </p:sp>
      <p:sp>
        <p:nvSpPr>
          <p:cNvPr id="11" name="Text 9"/>
          <p:cNvSpPr txBox="1"/>
          <p:nvPr/>
        </p:nvSpPr>
        <p:spPr>
          <a:xfrm>
            <a:off x="4585716" y="2651760"/>
            <a:ext cx="3017520" cy="822960"/>
          </a:xfrm>
          <a:prstGeom prst="rect">
            <a:avLst/>
          </a:prstGeom>
          <a:noFill/>
          <a:ln/>
        </p:spPr>
        <p:txBody>
          <a:bodyPr wrap="square" lIns="0" tIns="0" rIns="0" bIns="0" rtlCol="0" anchor="t"/>
          <a:lstStyle/>
          <a:p>
            <a:pPr indent="0" marL="0">
              <a:lnSpc>
                <a:spcPct val="110000"/>
              </a:lnSpc>
              <a:buNone/>
            </a:pPr>
            <a:r>
              <a:rPr lang="en-US" sz="1250" dirty="0">
                <a:solidFill>
                  <a:schemeClr val="tx1"/>
                </a:solidFill>
              </a:rPr>
              <a:t>Which platforms matter most, and why? What happened to TikTok?</a:t>
            </a:r>
            <a:endParaRPr lang="en-US" sz="1250" dirty="0"/>
          </a:p>
        </p:txBody>
      </p:sp>
      <p:sp>
        <p:nvSpPr>
          <p:cNvPr id="12" name="quote placeholder"/>
          <p:cNvSpPr/>
          <p:nvPr/>
        </p:nvSpPr>
        <p:spPr>
          <a:xfrm>
            <a:off x="4585716" y="3566160"/>
            <a:ext cx="3017520" cy="2286000"/>
          </a:xfrm>
          <a:prstGeom prst="roundRect">
            <a:avLst>
              <a:gd name="adj" fmla="val 4000"/>
            </a:avLst>
          </a:prstGeom>
          <a:solidFill>
            <a:schemeClr val="bg2"/>
          </a:solidFill>
          <a:ln w="12700">
            <a:solidFill>
              <a:schemeClr val="accent1"/>
            </a:solidFill>
            <a:prstDash val="dash"/>
          </a:ln>
        </p:spPr>
      </p:sp>
      <p:sp>
        <p:nvSpPr>
          <p:cNvPr id="13" name="Text 11"/>
          <p:cNvSpPr txBox="1"/>
          <p:nvPr/>
        </p:nvSpPr>
        <p:spPr>
          <a:xfrm>
            <a:off x="4722876" y="3566160"/>
            <a:ext cx="2743200" cy="2286000"/>
          </a:xfrm>
          <a:prstGeom prst="rect">
            <a:avLst/>
          </a:prstGeom>
          <a:noFill/>
          <a:ln/>
        </p:spPr>
        <p:txBody>
          <a:bodyPr wrap="square" lIns="0" tIns="0" rIns="0" bIns="0" rtlCol="0" anchor="ctr"/>
          <a:lstStyle/>
          <a:p>
            <a:pPr algn="ctr" indent="0" marL="0">
              <a:buNone/>
            </a:pPr>
            <a:r>
              <a:rPr lang="en-US" sz="1200" dirty="0">
                <a:solidFill>
                  <a:schemeClr val="accent3"/>
                </a:solidFill>
              </a:rPr>
              <a:t>“ Quote from the interview ”</a:t>
            </a:r>
            <a:endParaRPr lang="en-US" sz="1200" dirty="0"/>
          </a:p>
          <a:p>
            <a:pPr algn="ctr" indent="0" marL="0">
              <a:buNone/>
            </a:pPr>
            <a:r>
              <a:rPr lang="en-US" sz="1200" dirty="0">
                <a:solidFill>
                  <a:schemeClr val="accent3"/>
                </a:solidFill>
              </a:rPr>
              <a:t>(Gabrielle: paste the answer here, with the date)</a:t>
            </a:r>
            <a:endParaRPr lang="en-US" sz="1200" dirty="0"/>
          </a:p>
        </p:txBody>
      </p:sp>
      <p:sp>
        <p:nvSpPr>
          <p:cNvPr id="14" name="card"/>
          <p:cNvSpPr/>
          <p:nvPr/>
        </p:nvSpPr>
        <p:spPr>
          <a:xfrm>
            <a:off x="8074152" y="2011680"/>
            <a:ext cx="3566160" cy="4114800"/>
          </a:xfrm>
          <a:prstGeom prst="roundRect">
            <a:avLst>
              <a:gd name="adj" fmla="val 3077"/>
            </a:avLst>
          </a:prstGeom>
          <a:solidFill>
            <a:schemeClr val="bg2"/>
          </a:solidFill>
          <a:ln w="9525">
            <a:solidFill>
              <a:schemeClr val="accent4"/>
            </a:solidFill>
            <a:prstDash val="solid"/>
          </a:ln>
          <a:effectLst>
            <a:outerShdw sx="100000" sy="100000" kx="0" ky="0" algn="bl" rotWithShape="0" blurRad="76200" dist="25400" dir="5400000">
              <a:srgbClr val="000000">
                <a:alpha val="12000"/>
              </a:srgbClr>
            </a:outerShdw>
          </a:effectLst>
        </p:spPr>
      </p:sp>
      <p:sp>
        <p:nvSpPr>
          <p:cNvPr id="15" name="Text 13"/>
          <p:cNvSpPr txBox="1"/>
          <p:nvPr/>
        </p:nvSpPr>
        <p:spPr>
          <a:xfrm>
            <a:off x="8348472" y="2194560"/>
            <a:ext cx="3017520" cy="411480"/>
          </a:xfrm>
          <a:prstGeom prst="rect">
            <a:avLst/>
          </a:prstGeom>
          <a:noFill/>
          <a:ln/>
        </p:spPr>
        <p:txBody>
          <a:bodyPr wrap="square" lIns="0" tIns="0" rIns="0" bIns="0" rtlCol="0" anchor="t"/>
          <a:lstStyle/>
          <a:p>
            <a:pPr indent="0" marL="0">
              <a:buNone/>
            </a:pPr>
            <a:r>
              <a:rPr lang="en-US" sz="1600" b="1" dirty="0">
                <a:solidFill>
                  <a:schemeClr val="tx2"/>
                </a:solidFill>
                <a:latin typeface="Poppins" pitchFamily="34" charset="0"/>
                <a:ea typeface="Poppins" pitchFamily="34" charset="-122"/>
                <a:cs typeface="Poppins" pitchFamily="34" charset="-120"/>
              </a:rPr>
              <a:t>Story to video</a:t>
            </a:r>
            <a:endParaRPr lang="en-US" sz="1600" dirty="0"/>
          </a:p>
        </p:txBody>
      </p:sp>
      <p:sp>
        <p:nvSpPr>
          <p:cNvPr id="16" name="Text 14"/>
          <p:cNvSpPr txBox="1"/>
          <p:nvPr/>
        </p:nvSpPr>
        <p:spPr>
          <a:xfrm>
            <a:off x="8348472" y="2651760"/>
            <a:ext cx="3017520" cy="822960"/>
          </a:xfrm>
          <a:prstGeom prst="rect">
            <a:avLst/>
          </a:prstGeom>
          <a:noFill/>
          <a:ln/>
        </p:spPr>
        <p:txBody>
          <a:bodyPr wrap="square" lIns="0" tIns="0" rIns="0" bIns="0" rtlCol="0" anchor="t"/>
          <a:lstStyle/>
          <a:p>
            <a:pPr indent="0" marL="0">
              <a:lnSpc>
                <a:spcPct val="110000"/>
              </a:lnSpc>
              <a:buNone/>
            </a:pPr>
            <a:r>
              <a:rPr lang="en-US" sz="1250" dirty="0">
                <a:solidFill>
                  <a:schemeClr val="tx1"/>
                </a:solidFill>
              </a:rPr>
              <a:t>How does a story become a video, and which metrics do you watch?</a:t>
            </a:r>
            <a:endParaRPr lang="en-US" sz="1250" dirty="0"/>
          </a:p>
        </p:txBody>
      </p:sp>
      <p:sp>
        <p:nvSpPr>
          <p:cNvPr id="17" name="quote placeholder"/>
          <p:cNvSpPr/>
          <p:nvPr/>
        </p:nvSpPr>
        <p:spPr>
          <a:xfrm>
            <a:off x="8348472" y="3566160"/>
            <a:ext cx="3017520" cy="2286000"/>
          </a:xfrm>
          <a:prstGeom prst="roundRect">
            <a:avLst>
              <a:gd name="adj" fmla="val 4000"/>
            </a:avLst>
          </a:prstGeom>
          <a:solidFill>
            <a:schemeClr val="bg2"/>
          </a:solidFill>
          <a:ln w="12700">
            <a:solidFill>
              <a:schemeClr val="accent1"/>
            </a:solidFill>
            <a:prstDash val="dash"/>
          </a:ln>
        </p:spPr>
      </p:sp>
      <p:sp>
        <p:nvSpPr>
          <p:cNvPr id="18" name="Text 16"/>
          <p:cNvSpPr txBox="1"/>
          <p:nvPr/>
        </p:nvSpPr>
        <p:spPr>
          <a:xfrm>
            <a:off x="8485632" y="3566160"/>
            <a:ext cx="2743200" cy="2286000"/>
          </a:xfrm>
          <a:prstGeom prst="rect">
            <a:avLst/>
          </a:prstGeom>
          <a:noFill/>
          <a:ln/>
        </p:spPr>
        <p:txBody>
          <a:bodyPr wrap="square" lIns="0" tIns="0" rIns="0" bIns="0" rtlCol="0" anchor="ctr"/>
          <a:lstStyle/>
          <a:p>
            <a:pPr algn="ctr" indent="0" marL="0">
              <a:buNone/>
            </a:pPr>
            <a:r>
              <a:rPr lang="en-US" sz="1200" dirty="0">
                <a:solidFill>
                  <a:schemeClr val="accent3"/>
                </a:solidFill>
              </a:rPr>
              <a:t>“ Quote from the interview ”</a:t>
            </a:r>
            <a:endParaRPr lang="en-US" sz="1200" dirty="0"/>
          </a:p>
          <a:p>
            <a:pPr algn="ctr" indent="0" marL="0">
              <a:buNone/>
            </a:pPr>
            <a:r>
              <a:rPr lang="en-US" sz="1200" dirty="0">
                <a:solidFill>
                  <a:schemeClr val="accent3"/>
                </a:solidFill>
              </a:rPr>
              <a:t>(Gabrielle: paste the answer here, with the date)</a:t>
            </a:r>
            <a:endParaRPr lang="en-US" sz="12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868680"/>
          </a:xfrm>
          <a:prstGeom prst="rect">
            <a:avLst/>
          </a:prstGeom>
          <a:noFill/>
          <a:ln/>
        </p:spPr>
        <p:txBody>
          <a:bodyPr wrap="square" lIns="0" tIns="0" rIns="0" bIns="0" rtlCol="0" anchor="ctr"/>
          <a:lstStyle/>
          <a:p>
            <a:pPr indent="0" marL="0">
              <a:buNone/>
            </a:pPr>
            <a:r>
              <a:rPr lang="en-US" sz="3200" b="1" dirty="0">
                <a:solidFill>
                  <a:schemeClr val="tx2"/>
                </a:solidFill>
              </a:rPr>
              <a:t>Sources</a:t>
            </a:r>
            <a:endParaRPr lang="en-US" sz="3200" dirty="0"/>
          </a:p>
        </p:txBody>
      </p:sp>
      <p:sp>
        <p:nvSpPr>
          <p:cNvPr id="3" name="Text 1"/>
          <p:cNvSpPr txBox="1"/>
          <p:nvPr/>
        </p:nvSpPr>
        <p:spPr>
          <a:xfrm>
            <a:off x="548640" y="1463040"/>
            <a:ext cx="11064240" cy="4754880"/>
          </a:xfrm>
          <a:prstGeom prst="rect">
            <a:avLst/>
          </a:prstGeom>
          <a:noFill/>
          <a:ln/>
        </p:spPr>
        <p:txBody>
          <a:bodyPr wrap="square" lIns="0" tIns="0" rIns="0" bIns="0" rtlCol="0" anchor="t"/>
          <a:lstStyle/>
          <a:p>
            <a:pPr indent="0" marL="0">
              <a:spcAft>
                <a:spcPts val="700"/>
              </a:spcAft>
              <a:buNone/>
            </a:pPr>
            <a:r>
              <a:rPr lang="en-US" sz="1200" dirty="0">
                <a:solidFill>
                  <a:schemeClr val="tx1"/>
                </a:solidFill>
              </a:rPr>
              <a:t>North Texas Daily. (2026). Home. ntdaily.com. Retrieved September 2026, from https://ntdaily.com</a:t>
            </a:r>
            <a:endParaRPr lang="en-US" sz="1200" dirty="0"/>
          </a:p>
          <a:p>
            <a:pPr indent="0" marL="0">
              <a:spcAft>
                <a:spcPts val="700"/>
              </a:spcAft>
              <a:buNone/>
            </a:pPr>
            <a:r>
              <a:rPr lang="en-US" sz="1200" dirty="0">
                <a:solidFill>
                  <a:schemeClr val="tx1"/>
                </a:solidFill>
              </a:rPr>
              <a:t>North Texas Daily. (2026). robots.txt. https://ntdaily.com/robots.txt</a:t>
            </a:r>
            <a:endParaRPr lang="en-US" sz="1200" dirty="0"/>
          </a:p>
          <a:p>
            <a:pPr indent="0" marL="0">
              <a:spcAft>
                <a:spcPts val="700"/>
              </a:spcAft>
              <a:buNone/>
            </a:pPr>
            <a:r>
              <a:rPr lang="en-US" sz="1200" dirty="0">
                <a:solidFill>
                  <a:schemeClr val="tx1"/>
                </a:solidFill>
              </a:rPr>
              <a:t>North Texas Daily [@ntdaily]. (2026). Profile [Instagram]. https://instagram.com/ntdaily</a:t>
            </a:r>
            <a:endParaRPr lang="en-US" sz="1200" dirty="0"/>
          </a:p>
          <a:p>
            <a:pPr indent="0" marL="0">
              <a:spcAft>
                <a:spcPts val="700"/>
              </a:spcAft>
              <a:buNone/>
            </a:pPr>
            <a:r>
              <a:rPr lang="en-US" sz="1200" dirty="0">
                <a:solidFill>
                  <a:schemeClr val="tx1"/>
                </a:solidFill>
              </a:rPr>
              <a:t>North Texas Daily. (2026). Profile [Facebook]. https://facebook.com/NorthTexasDaily</a:t>
            </a:r>
            <a:endParaRPr lang="en-US" sz="1200" dirty="0"/>
          </a:p>
          <a:p>
            <a:pPr indent="0" marL="0">
              <a:spcAft>
                <a:spcPts val="700"/>
              </a:spcAft>
              <a:buNone/>
            </a:pPr>
            <a:r>
              <a:rPr lang="en-US" sz="1200" dirty="0">
                <a:solidFill>
                  <a:schemeClr val="tx1"/>
                </a:solidFill>
              </a:rPr>
              <a:t>North Texas Daily. (2026). Channel [YouTube]. https://www.youtube.com/@northtexasdaily7778</a:t>
            </a:r>
            <a:endParaRPr lang="en-US" sz="1200" dirty="0"/>
          </a:p>
          <a:p>
            <a:pPr indent="0" marL="0">
              <a:spcAft>
                <a:spcPts val="700"/>
              </a:spcAft>
              <a:buNone/>
            </a:pPr>
            <a:r>
              <a:rPr lang="en-US" sz="1200" dirty="0">
                <a:solidFill>
                  <a:schemeClr val="tx1"/>
                </a:solidFill>
              </a:rPr>
              <a:t>North Texas Daily [@ntdaily]. (2022). Profile [TikTok]. https://tiktok.com/@ntdaily</a:t>
            </a:r>
            <a:endParaRPr lang="en-US" sz="1200" dirty="0"/>
          </a:p>
          <a:p>
            <a:pPr indent="0" marL="0">
              <a:spcAft>
                <a:spcPts val="700"/>
              </a:spcAft>
              <a:buNone/>
            </a:pPr>
            <a:r>
              <a:rPr lang="en-US" sz="1200" dirty="0">
                <a:solidFill>
                  <a:schemeClr val="tx1"/>
                </a:solidFill>
              </a:rPr>
              <a:t>North Texas Daily. (2026). Linktree. https://linktr.ee/northtexasdaily</a:t>
            </a:r>
            <a:endParaRPr lang="en-US" sz="1200" dirty="0"/>
          </a:p>
          <a:p>
            <a:pPr indent="0" marL="0">
              <a:spcAft>
                <a:spcPts val="700"/>
              </a:spcAft>
              <a:buNone/>
            </a:pPr>
            <a:r>
              <a:rPr lang="en-US" sz="1200" dirty="0">
                <a:solidFill>
                  <a:schemeClr val="tx1"/>
                </a:solidFill>
              </a:rPr>
              <a:t>Associated Collegiate Press. (n.d.). Pacemaker Awards. https://studentpress.org</a:t>
            </a:r>
            <a:endParaRPr lang="en-US" sz="1200" dirty="0"/>
          </a:p>
          <a:p>
            <a:pPr indent="0" marL="0">
              <a:spcAft>
                <a:spcPts val="700"/>
              </a:spcAft>
              <a:buNone/>
            </a:pPr>
            <a:r>
              <a:rPr lang="en-US" sz="1200" dirty="0">
                <a:solidFill>
                  <a:schemeClr val="tx1"/>
                </a:solidFill>
              </a:rPr>
              <a:t>Texas Tribune. (2026). [UNT budget coverage; Elora to add the specific article].</a:t>
            </a:r>
            <a:endParaRPr lang="en-US" sz="1200" dirty="0"/>
          </a:p>
          <a:p>
            <a:pPr indent="0" marL="0">
              <a:spcAft>
                <a:spcPts val="700"/>
              </a:spcAft>
              <a:buNone/>
            </a:pPr>
            <a:r>
              <a:rPr lang="en-US" sz="1200" dirty="0">
                <a:solidFill>
                  <a:schemeClr val="tx1"/>
                </a:solidFill>
              </a:rPr>
              <a:t>[Interviewee name], personal communication, [date], 2026.</a:t>
            </a:r>
            <a:endParaRPr lang="en-US" sz="1200" dirty="0"/>
          </a:p>
        </p:txBody>
      </p:sp>
      <p:sp>
        <p:nvSpPr>
          <p:cNvPr id="4" name="Text 2"/>
          <p:cNvSpPr txBox="1"/>
          <p:nvPr/>
        </p:nvSpPr>
        <p:spPr>
          <a:xfrm>
            <a:off x="548640" y="5943600"/>
            <a:ext cx="10972800" cy="365760"/>
          </a:xfrm>
          <a:prstGeom prst="rect">
            <a:avLst/>
          </a:prstGeom>
          <a:noFill/>
          <a:ln/>
        </p:spPr>
        <p:txBody>
          <a:bodyPr wrap="square" lIns="0" tIns="0" rIns="0" bIns="0" rtlCol="0" anchor="t"/>
          <a:lstStyle/>
          <a:p>
            <a:pPr indent="0" marL="0">
              <a:buNone/>
            </a:pPr>
            <a:r>
              <a:rPr lang="en-US" sz="1100" i="1" dirty="0">
                <a:solidFill>
                  <a:schemeClr val="accent6"/>
                </a:solidFill>
              </a:rPr>
              <a:t>APA 7. Each member logs their own sources with access dates in the shared Google Doc (Gabrielle formats).</a:t>
            </a:r>
            <a:endParaRPr lang="en-US" sz="11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C"/>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731520" y="2011680"/>
            <a:ext cx="10698480" cy="1463040"/>
          </a:xfrm>
          <a:prstGeom prst="rect">
            <a:avLst/>
          </a:prstGeom>
          <a:noFill/>
          <a:ln/>
        </p:spPr>
        <p:txBody>
          <a:bodyPr wrap="square" lIns="0" tIns="0" rIns="0" bIns="0" rtlCol="0" anchor="b"/>
          <a:lstStyle/>
          <a:p>
            <a:pPr indent="0" marL="0">
              <a:buNone/>
            </a:pPr>
            <a:r>
              <a:rPr lang="en-US" sz="4800" b="1" dirty="0">
                <a:solidFill>
                  <a:schemeClr val="bg1"/>
                </a:solidFill>
              </a:rPr>
              <a:t>They already know what works.</a:t>
            </a:r>
            <a:endParaRPr lang="en-US" sz="4800" dirty="0"/>
          </a:p>
        </p:txBody>
      </p:sp>
      <p:sp>
        <p:nvSpPr>
          <p:cNvPr id="3" name="Text 0"/>
          <p:cNvSpPr/>
          <p:nvPr>
            <p:ph idx="101" type="body" hasCustomPrompt="1"/>
          </p:nvPr>
        </p:nvSpPr>
        <p:spPr>
          <a:xfrm>
            <a:off x="731520" y="3611880"/>
            <a:ext cx="10698480" cy="1097280"/>
          </a:xfrm>
          <a:prstGeom prst="rect">
            <a:avLst/>
          </a:prstGeom>
          <a:noFill/>
          <a:ln/>
        </p:spPr>
        <p:txBody>
          <a:bodyPr wrap="square" lIns="0" tIns="0" rIns="0" bIns="0" rtlCol="0" anchor="t"/>
          <a:lstStyle/>
          <a:p>
            <a:pPr indent="0" marL="0">
              <a:buNone/>
            </a:pPr>
            <a:r>
              <a:rPr lang="en-US" sz="2200" dirty="0">
                <a:solidFill>
                  <a:schemeClr val="bg1"/>
                </a:solidFill>
              </a:rPr>
              <a:t>Their own numbers say it: short news video, a hub that links to stories, and one voice on every platform.</a:t>
            </a:r>
            <a:endParaRPr lang="en-US" sz="2200" dirty="0"/>
          </a:p>
        </p:txBody>
      </p:sp>
      <p:sp>
        <p:nvSpPr>
          <p:cNvPr id="4" name="Text 2"/>
          <p:cNvSpPr txBox="1"/>
          <p:nvPr/>
        </p:nvSpPr>
        <p:spPr>
          <a:xfrm>
            <a:off x="731520" y="5669280"/>
            <a:ext cx="5486400" cy="457200"/>
          </a:xfrm>
          <a:prstGeom prst="rect">
            <a:avLst/>
          </a:prstGeom>
          <a:noFill/>
          <a:ln/>
        </p:spPr>
        <p:txBody>
          <a:bodyPr wrap="square" lIns="0" tIns="0" rIns="0" bIns="0" rtlCol="0" anchor="t"/>
          <a:lstStyle/>
          <a:p>
            <a:pPr indent="0" marL="0">
              <a:buNone/>
            </a:pPr>
            <a:r>
              <a:rPr lang="en-US" sz="1800" b="1" dirty="0">
                <a:solidFill>
                  <a:schemeClr val="accent5"/>
                </a:solidFill>
                <a:latin typeface="Poppins" pitchFamily="34" charset="0"/>
                <a:ea typeface="Poppins" pitchFamily="34" charset="-122"/>
                <a:cs typeface="Poppins" pitchFamily="34" charset="-120"/>
              </a:rPr>
              <a:t>Questions?</a:t>
            </a:r>
            <a:endParaRPr lang="en-US" sz="1800" dirty="0"/>
          </a:p>
        </p:txBody>
      </p:sp>
      <p:sp>
        <p:nvSpPr>
          <p:cNvPr id="5" name="Text 3"/>
          <p:cNvSpPr txBox="1"/>
          <p:nvPr/>
        </p:nvSpPr>
        <p:spPr>
          <a:xfrm>
            <a:off x="5943600" y="5715000"/>
            <a:ext cx="5486400" cy="365760"/>
          </a:xfrm>
          <a:prstGeom prst="rect">
            <a:avLst/>
          </a:prstGeom>
          <a:noFill/>
          <a:ln/>
        </p:spPr>
        <p:txBody>
          <a:bodyPr wrap="square" lIns="0" tIns="0" rIns="0" bIns="0" rtlCol="0" anchor="t"/>
          <a:lstStyle/>
          <a:p>
            <a:pPr algn="r" indent="0" marL="0">
              <a:buNone/>
            </a:pPr>
            <a:r>
              <a:rPr lang="en-US" sz="1200" dirty="0">
                <a:solidFill>
                  <a:schemeClr val="bg1"/>
                </a:solidFill>
              </a:rPr>
              <a:t>JOUR 4280  ·  Media Management  ·  October 2026</a:t>
            </a:r>
            <a:endParaRPr lang="en-US" sz="1200" dirty="0"/>
          </a:p>
        </p:txBody>
      </p:sp>
    </p:spTree>
  </p:cSld>
  <p:clrMapOvr>
    <a:masterClrMapping/>
  </p:clrMapOvr>
</p:sld>
</file>

<file path=ppt/theme/theme1.xml><?xml version="1.0" encoding="utf-8"?>
<a:theme xmlns:a="http://schemas.openxmlformats.org/drawingml/2006/main" name="UNT Audit">
  <a:themeElements>
    <a:clrScheme name="UNT Audit">
      <a:dk1>
        <a:srgbClr val="1A1A1A"/>
      </a:dk1>
      <a:lt1>
        <a:srgbClr val="FFFFFF"/>
      </a:lt1>
      <a:dk2>
        <a:srgbClr val="0F5C00"/>
      </a:dk2>
      <a:lt2>
        <a:srgbClr val="F1F3F1"/>
      </a:lt2>
      <a:accent1>
        <a:srgbClr val="00853E"/>
      </a:accent1>
      <a:accent2>
        <a:srgbClr val="0F5C00"/>
      </a:accent2>
      <a:accent3>
        <a:srgbClr val="4D4D4F"/>
      </a:accent3>
      <a:accent4>
        <a:srgbClr val="DCDDDE"/>
      </a:accent4>
      <a:accent5>
        <a:srgbClr val="A9D8B9"/>
      </a:accent5>
      <a:accent6>
        <a:srgbClr val="7A7A7C"/>
      </a:accent6>
      <a:hlink>
        <a:srgbClr val="00853E"/>
      </a:hlink>
      <a:folHlink>
        <a:srgbClr val="0F5C00"/>
      </a:folHlink>
    </a:clrScheme>
    <a:fontScheme name="UNT Audit">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 Texas Daily: Digital Media Audit</dc:title>
  <dc:subject>PptxGenJS Presentation</dc:subject>
  <dc:creator>JOUR 4280 audit group</dc:creator>
  <cp:lastModifiedBy>JOUR 4280 audit group</cp:lastModifiedBy>
  <cp:revision>1</cp:revision>
  <dcterms:created xsi:type="dcterms:W3CDTF">2026-10-06T19:59:39Z</dcterms:created>
  <dcterms:modified xsi:type="dcterms:W3CDTF">2026-10-06T19:59:39Z</dcterms:modified>
</cp:coreProperties>
</file>